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80" r:id="rId4"/>
    <p:sldId id="289" r:id="rId5"/>
    <p:sldId id="259" r:id="rId6"/>
    <p:sldId id="258" r:id="rId7"/>
    <p:sldId id="281" r:id="rId8"/>
    <p:sldId id="282" r:id="rId9"/>
    <p:sldId id="266" r:id="rId10"/>
    <p:sldId id="283" r:id="rId11"/>
    <p:sldId id="284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5839" userDrawn="1">
          <p15:clr>
            <a:srgbClr val="A4A3A4"/>
          </p15:clr>
        </p15:guide>
        <p15:guide id="2" pos="1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560"/>
    <a:srgbClr val="F24A49"/>
    <a:srgbClr val="787878"/>
    <a:srgbClr val="B061A7"/>
    <a:srgbClr val="EF5FA7"/>
    <a:srgbClr val="F7941E"/>
    <a:srgbClr val="39B54A"/>
    <a:srgbClr val="08BFC5"/>
    <a:srgbClr val="F45078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1" autoAdjust="0"/>
    <p:restoredTop sz="94523"/>
  </p:normalViewPr>
  <p:slideViewPr>
    <p:cSldViewPr snapToGrid="0" showGuides="1">
      <p:cViewPr varScale="1">
        <p:scale>
          <a:sx n="55" d="100"/>
          <a:sy n="55" d="100"/>
        </p:scale>
        <p:origin x="504" y="200"/>
      </p:cViewPr>
      <p:guideLst>
        <p:guide orient="horz" pos="5839"/>
        <p:guide pos="1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0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6.svg"/><Relationship Id="rId3" Type="http://schemas.openxmlformats.org/officeDocument/2006/relationships/image" Target="../media/image59.png"/><Relationship Id="rId7" Type="http://schemas.openxmlformats.org/officeDocument/2006/relationships/image" Target="../media/image3.png"/><Relationship Id="rId12" Type="http://schemas.openxmlformats.org/officeDocument/2006/relationships/image" Target="../media/image6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svg"/><Relationship Id="rId11" Type="http://schemas.openxmlformats.org/officeDocument/2006/relationships/hyperlink" Target="https://checklist.dopportal.ru/" TargetMode="External"/><Relationship Id="rId5" Type="http://schemas.openxmlformats.org/officeDocument/2006/relationships/image" Target="../media/image61.png"/><Relationship Id="rId10" Type="http://schemas.openxmlformats.org/officeDocument/2006/relationships/image" Target="../media/image64.svg"/><Relationship Id="rId4" Type="http://schemas.openxmlformats.org/officeDocument/2006/relationships/image" Target="../media/image60.sv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sv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svg"/><Relationship Id="rId3" Type="http://schemas.openxmlformats.org/officeDocument/2006/relationships/image" Target="../media/image39.svg"/><Relationship Id="rId7" Type="http://schemas.openxmlformats.org/officeDocument/2006/relationships/image" Target="../media/image10.svg"/><Relationship Id="rId12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43.svg"/><Relationship Id="rId5" Type="http://schemas.openxmlformats.org/officeDocument/2006/relationships/image" Target="../media/image41.sv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осква, 2019"/>
          <p:cNvSpPr txBox="1"/>
          <p:nvPr/>
        </p:nvSpPr>
        <p:spPr>
          <a:xfrm>
            <a:off x="5420373" y="8558003"/>
            <a:ext cx="216405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b="0" dirty="0" err="1">
                <a:latin typeface="PT_Russia Text Medium" panose="02000503000000020004" pitchFamily="2" charset="0"/>
                <a:ea typeface="PT_Russia Text Medium" panose="02000503000000020004" pitchFamily="2" charset="0"/>
              </a:rPr>
              <a:t>Москва</a:t>
            </a:r>
            <a:r>
              <a:rPr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, 2019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B69B1-2804-4995-ACC3-C16CC4A5D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00"/>
          <a:stretch/>
        </p:blipFill>
        <p:spPr>
          <a:xfrm>
            <a:off x="-1" y="1018861"/>
            <a:ext cx="3815293" cy="8961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E5912F-BE93-4427-8E77-DA62155C83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031" r="48241" b="-1"/>
          <a:stretch/>
        </p:blipFill>
        <p:spPr>
          <a:xfrm>
            <a:off x="9873192" y="2777066"/>
            <a:ext cx="3815292" cy="76014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5EB017-1E5C-45C0-B64A-AE39D1832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8256" y="3789963"/>
            <a:ext cx="3990975" cy="3419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EFE07-179E-449C-B17B-B5D9A1F55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6001" y="3887852"/>
            <a:ext cx="3450698" cy="345069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8B8459-E514-41DA-9146-5A524871C616}"/>
              </a:ext>
            </a:extLst>
          </p:cNvPr>
          <p:cNvSpPr/>
          <p:nvPr/>
        </p:nvSpPr>
        <p:spPr>
          <a:xfrm>
            <a:off x="0" y="0"/>
            <a:ext cx="13004800" cy="2777067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4BDC7A-090B-4B71-80C9-E687EF178AB2}"/>
              </a:ext>
            </a:extLst>
          </p:cNvPr>
          <p:cNvSpPr/>
          <p:nvPr/>
        </p:nvSpPr>
        <p:spPr>
          <a:xfrm>
            <a:off x="318977" y="419037"/>
            <a:ext cx="12269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Персонифицированное финансирование дополнительного </a:t>
            </a:r>
            <a:r>
              <a:rPr lang="ru-RU" sz="400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образования детей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92A880-0786-BB4B-9699-939063F7DAF3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4B2B7-D0EB-494B-B6F1-E4C2D1DD5AFF}"/>
              </a:ext>
            </a:extLst>
          </p:cNvPr>
          <p:cNvSpPr/>
          <p:nvPr/>
        </p:nvSpPr>
        <p:spPr>
          <a:xfrm>
            <a:off x="2247625" y="170725"/>
            <a:ext cx="7871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Внедрение на уровне региона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28908-09FC-6945-8118-8674E4B91A0B}"/>
              </a:ext>
            </a:extLst>
          </p:cNvPr>
          <p:cNvSpPr txBox="1"/>
          <p:nvPr/>
        </p:nvSpPr>
        <p:spPr>
          <a:xfrm>
            <a:off x="714496" y="1281954"/>
            <a:ext cx="594756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Согласование дорожной карты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Работа с муниципалитетами (с главами и замами по </a:t>
            </a:r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соцвопросам</a:t>
            </a: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Утверждение Положения о межведомственном совете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Утверждение Положения о внедрении ПФ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D49910B-C0BF-B844-A3F3-C5C03F157FBF}"/>
              </a:ext>
            </a:extLst>
          </p:cNvPr>
          <p:cNvCxnSpPr>
            <a:cxnSpLocks/>
          </p:cNvCxnSpPr>
          <p:nvPr/>
        </p:nvCxnSpPr>
        <p:spPr>
          <a:xfrm>
            <a:off x="940143" y="4642484"/>
            <a:ext cx="1147156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Загнутый угол 16">
            <a:extLst>
              <a:ext uri="{FF2B5EF4-FFF2-40B4-BE49-F238E27FC236}">
                <a16:creationId xmlns:a16="http://schemas.microsoft.com/office/drawing/2014/main" id="{2312088B-3F74-4541-ABE0-BBFDA2BDF120}"/>
              </a:ext>
            </a:extLst>
          </p:cNvPr>
          <p:cNvSpPr/>
          <p:nvPr/>
        </p:nvSpPr>
        <p:spPr>
          <a:xfrm>
            <a:off x="940143" y="3412410"/>
            <a:ext cx="2807851" cy="930513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День «Х» – начало внедрения</a:t>
            </a:r>
          </a:p>
        </p:txBody>
      </p:sp>
      <p:sp>
        <p:nvSpPr>
          <p:cNvPr id="18" name="Загнутый угол 17">
            <a:extLst>
              <a:ext uri="{FF2B5EF4-FFF2-40B4-BE49-F238E27FC236}">
                <a16:creationId xmlns:a16="http://schemas.microsoft.com/office/drawing/2014/main" id="{18CA45C1-E1A8-0641-B7DB-5E0784D5168B}"/>
              </a:ext>
            </a:extLst>
          </p:cNvPr>
          <p:cNvSpPr/>
          <p:nvPr/>
        </p:nvSpPr>
        <p:spPr>
          <a:xfrm>
            <a:off x="7203177" y="3500972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Х+30 дней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F3DF2E-D7F1-8D4F-B7F1-30DD193590CA}"/>
              </a:ext>
            </a:extLst>
          </p:cNvPr>
          <p:cNvSpPr txBox="1"/>
          <p:nvPr/>
        </p:nvSpPr>
        <p:spPr>
          <a:xfrm>
            <a:off x="7203177" y="1124316"/>
            <a:ext cx="5208528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+mj-lt"/>
              <a:buAutoNum type="arabicPeriod" startAt="5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Утверждение Правил ПФ (приказ Министерства образования субъекта РФ)</a:t>
            </a:r>
          </a:p>
          <a:p>
            <a:pPr marL="457200" indent="-457200" algn="l">
              <a:buFont typeface="+mj-lt"/>
              <a:buAutoNum type="arabicPeriod" startAt="5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Принять решение о переводе государственных учреждений на ПФ</a:t>
            </a:r>
          </a:p>
          <a:p>
            <a:pPr marL="457200" indent="-457200" algn="l">
              <a:buFont typeface="+mj-lt"/>
              <a:buAutoNum type="arabicPeriod" startAt="5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Принятие Приказа о проведении НОКО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B2256F1-2DA4-3544-BEEC-DC88AB49E99A}"/>
              </a:ext>
            </a:extLst>
          </p:cNvPr>
          <p:cNvCxnSpPr>
            <a:cxnSpLocks/>
          </p:cNvCxnSpPr>
          <p:nvPr/>
        </p:nvCxnSpPr>
        <p:spPr>
          <a:xfrm>
            <a:off x="940143" y="8433512"/>
            <a:ext cx="1147156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F9BFCF6-EACF-4346-8E0E-8A104EB4A58A}"/>
              </a:ext>
            </a:extLst>
          </p:cNvPr>
          <p:cNvSpPr txBox="1"/>
          <p:nvPr/>
        </p:nvSpPr>
        <p:spPr>
          <a:xfrm>
            <a:off x="714496" y="5561963"/>
            <a:ext cx="5599218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Принятие изменений в государственную программу развития образования субъекта РФ (консолидированные цифры по муниципалитетам)</a:t>
            </a:r>
          </a:p>
        </p:txBody>
      </p:sp>
      <p:sp>
        <p:nvSpPr>
          <p:cNvPr id="28" name="Загнутый угол 27">
            <a:extLst>
              <a:ext uri="{FF2B5EF4-FFF2-40B4-BE49-F238E27FC236}">
                <a16:creationId xmlns:a16="http://schemas.microsoft.com/office/drawing/2014/main" id="{BA5E2F4B-51A3-6F47-B30C-F3DA71532D27}"/>
              </a:ext>
            </a:extLst>
          </p:cNvPr>
          <p:cNvSpPr/>
          <p:nvPr/>
        </p:nvSpPr>
        <p:spPr>
          <a:xfrm>
            <a:off x="940143" y="7504697"/>
            <a:ext cx="1110343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Х+90</a:t>
            </a:r>
          </a:p>
        </p:txBody>
      </p:sp>
      <p:sp>
        <p:nvSpPr>
          <p:cNvPr id="33" name="Загнутый угол 32">
            <a:extLst>
              <a:ext uri="{FF2B5EF4-FFF2-40B4-BE49-F238E27FC236}">
                <a16:creationId xmlns:a16="http://schemas.microsoft.com/office/drawing/2014/main" id="{6E8D751B-3F34-FC4C-B807-433E13ABEF87}"/>
              </a:ext>
            </a:extLst>
          </p:cNvPr>
          <p:cNvSpPr/>
          <p:nvPr/>
        </p:nvSpPr>
        <p:spPr>
          <a:xfrm>
            <a:off x="7203177" y="7504696"/>
            <a:ext cx="1110343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Далее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9CD078-B231-7F44-81EC-C3BA5C63C649}"/>
              </a:ext>
            </a:extLst>
          </p:cNvPr>
          <p:cNvSpPr txBox="1"/>
          <p:nvPr/>
        </p:nvSpPr>
        <p:spPr>
          <a:xfrm>
            <a:off x="7203177" y="5558284"/>
            <a:ext cx="508712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работой системы, поддержка муниципалитетов и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6743193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92A880-0786-BB4B-9699-939063F7DAF3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4B2B7-D0EB-494B-B6F1-E4C2D1DD5AFF}"/>
              </a:ext>
            </a:extLst>
          </p:cNvPr>
          <p:cNvSpPr/>
          <p:nvPr/>
        </p:nvSpPr>
        <p:spPr>
          <a:xfrm>
            <a:off x="1175219" y="170725"/>
            <a:ext cx="10015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Внедрение на уровне муниципалитета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28908-09FC-6945-8118-8674E4B91A0B}"/>
              </a:ext>
            </a:extLst>
          </p:cNvPr>
          <p:cNvSpPr txBox="1"/>
          <p:nvPr/>
        </p:nvSpPr>
        <p:spPr>
          <a:xfrm>
            <a:off x="481683" y="1294835"/>
            <a:ext cx="594756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Семинар для муниципалитетов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Открытие каналов поддержки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Заполнение Навигатора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D49910B-C0BF-B844-A3F3-C5C03F157FBF}"/>
              </a:ext>
            </a:extLst>
          </p:cNvPr>
          <p:cNvCxnSpPr>
            <a:cxnSpLocks/>
          </p:cNvCxnSpPr>
          <p:nvPr/>
        </p:nvCxnSpPr>
        <p:spPr>
          <a:xfrm>
            <a:off x="940143" y="3205580"/>
            <a:ext cx="1147156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Загнутый угол 17">
            <a:extLst>
              <a:ext uri="{FF2B5EF4-FFF2-40B4-BE49-F238E27FC236}">
                <a16:creationId xmlns:a16="http://schemas.microsoft.com/office/drawing/2014/main" id="{18CA45C1-E1A8-0641-B7DB-5E0784D5168B}"/>
              </a:ext>
            </a:extLst>
          </p:cNvPr>
          <p:cNvSpPr/>
          <p:nvPr/>
        </p:nvSpPr>
        <p:spPr>
          <a:xfrm>
            <a:off x="4995599" y="2568402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Х+35 дней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F3DF2E-D7F1-8D4F-B7F1-30DD193590CA}"/>
              </a:ext>
            </a:extLst>
          </p:cNvPr>
          <p:cNvSpPr txBox="1"/>
          <p:nvPr/>
        </p:nvSpPr>
        <p:spPr>
          <a:xfrm>
            <a:off x="4995599" y="1289305"/>
            <a:ext cx="451851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Расчет номинала сертификата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Расчет нормативных затрат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Работа над ошибками</a:t>
            </a:r>
          </a:p>
        </p:txBody>
      </p:sp>
      <p:sp>
        <p:nvSpPr>
          <p:cNvPr id="15" name="Загнутый угол 14">
            <a:extLst>
              <a:ext uri="{FF2B5EF4-FFF2-40B4-BE49-F238E27FC236}">
                <a16:creationId xmlns:a16="http://schemas.microsoft.com/office/drawing/2014/main" id="{5236E7A0-889C-714B-93F9-B20856A86AFA}"/>
              </a:ext>
            </a:extLst>
          </p:cNvPr>
          <p:cNvSpPr/>
          <p:nvPr/>
        </p:nvSpPr>
        <p:spPr>
          <a:xfrm>
            <a:off x="508309" y="2568402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Х+20 дней</a:t>
            </a:r>
          </a:p>
        </p:txBody>
      </p:sp>
      <p:sp>
        <p:nvSpPr>
          <p:cNvPr id="16" name="Загнутый угол 15">
            <a:extLst>
              <a:ext uri="{FF2B5EF4-FFF2-40B4-BE49-F238E27FC236}">
                <a16:creationId xmlns:a16="http://schemas.microsoft.com/office/drawing/2014/main" id="{14F346CD-34E0-834E-A8DD-E00F0CAA18BF}"/>
              </a:ext>
            </a:extLst>
          </p:cNvPr>
          <p:cNvSpPr/>
          <p:nvPr/>
        </p:nvSpPr>
        <p:spPr>
          <a:xfrm>
            <a:off x="9482889" y="2568402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Х+45 дней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BFE6E-52C1-224E-8205-00D7EBE3D101}"/>
              </a:ext>
            </a:extLst>
          </p:cNvPr>
          <p:cNvSpPr txBox="1"/>
          <p:nvPr/>
        </p:nvSpPr>
        <p:spPr>
          <a:xfrm>
            <a:off x="9482890" y="1339916"/>
            <a:ext cx="304022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+mj-lt"/>
              <a:buAutoNum type="arabicPeriod" startAt="7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Утверждение НПА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Проведение </a:t>
            </a:r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информ</a:t>
            </a: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. кампании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6A9A8-99A7-5E42-ACF3-0427F7C423E3}"/>
              </a:ext>
            </a:extLst>
          </p:cNvPr>
          <p:cNvSpPr txBox="1"/>
          <p:nvPr/>
        </p:nvSpPr>
        <p:spPr>
          <a:xfrm>
            <a:off x="508309" y="3565839"/>
            <a:ext cx="4513916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+mj-lt"/>
              <a:buAutoNum type="arabicPeriod" startAt="9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Выбор программ, переводимых на ПФ</a:t>
            </a:r>
          </a:p>
          <a:p>
            <a:pPr marL="457200" indent="-457200" algn="l">
              <a:buFont typeface="+mj-lt"/>
              <a:buAutoNum type="arabicPeriod" startAt="9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Сходимость модели ПФ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Расчет разделения </a:t>
            </a:r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мунзаданий</a:t>
            </a:r>
            <a:endParaRPr lang="ru-RU" sz="2000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48AA374-E073-984A-AEC8-D4B8D3CFF080}"/>
              </a:ext>
            </a:extLst>
          </p:cNvPr>
          <p:cNvCxnSpPr>
            <a:cxnSpLocks/>
          </p:cNvCxnSpPr>
          <p:nvPr/>
        </p:nvCxnSpPr>
        <p:spPr>
          <a:xfrm>
            <a:off x="966769" y="5873804"/>
            <a:ext cx="1147156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Загнутый угол 21">
            <a:extLst>
              <a:ext uri="{FF2B5EF4-FFF2-40B4-BE49-F238E27FC236}">
                <a16:creationId xmlns:a16="http://schemas.microsoft.com/office/drawing/2014/main" id="{20CF222F-C23D-E846-8238-2FF62F10CB0A}"/>
              </a:ext>
            </a:extLst>
          </p:cNvPr>
          <p:cNvSpPr/>
          <p:nvPr/>
        </p:nvSpPr>
        <p:spPr>
          <a:xfrm>
            <a:off x="5022225" y="5236626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Х+65 дней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3A27BF-96C0-ED4A-885D-DBDDB1B3E0A9}"/>
              </a:ext>
            </a:extLst>
          </p:cNvPr>
          <p:cNvSpPr txBox="1"/>
          <p:nvPr/>
        </p:nvSpPr>
        <p:spPr>
          <a:xfrm>
            <a:off x="5022225" y="3495864"/>
            <a:ext cx="3795459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местные бюджеты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Заполнение параметров ПФ в Навигатор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Сертификация программ</a:t>
            </a:r>
          </a:p>
        </p:txBody>
      </p:sp>
      <p:sp>
        <p:nvSpPr>
          <p:cNvPr id="24" name="Загнутый угол 23">
            <a:extLst>
              <a:ext uri="{FF2B5EF4-FFF2-40B4-BE49-F238E27FC236}">
                <a16:creationId xmlns:a16="http://schemas.microsoft.com/office/drawing/2014/main" id="{D58217EB-D969-6947-A4D7-DDD76C236798}"/>
              </a:ext>
            </a:extLst>
          </p:cNvPr>
          <p:cNvSpPr/>
          <p:nvPr/>
        </p:nvSpPr>
        <p:spPr>
          <a:xfrm>
            <a:off x="534935" y="5236626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Х+55 дней</a:t>
            </a:r>
          </a:p>
        </p:txBody>
      </p:sp>
      <p:sp>
        <p:nvSpPr>
          <p:cNvPr id="25" name="Загнутый угол 24">
            <a:extLst>
              <a:ext uri="{FF2B5EF4-FFF2-40B4-BE49-F238E27FC236}">
                <a16:creationId xmlns:a16="http://schemas.microsoft.com/office/drawing/2014/main" id="{9C9ABE92-74F4-874F-A819-C4371B060FCD}"/>
              </a:ext>
            </a:extLst>
          </p:cNvPr>
          <p:cNvSpPr/>
          <p:nvPr/>
        </p:nvSpPr>
        <p:spPr>
          <a:xfrm>
            <a:off x="8791058" y="5241486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Х+75 дней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E7252B-6BD5-2445-8C70-09D9FF48F915}"/>
              </a:ext>
            </a:extLst>
          </p:cNvPr>
          <p:cNvSpPr txBox="1"/>
          <p:nvPr/>
        </p:nvSpPr>
        <p:spPr>
          <a:xfrm>
            <a:off x="8791058" y="3594458"/>
            <a:ext cx="3620646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программы развития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Заполнение данных ПФ в программы в Навигаторе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306747-7DC2-7442-8432-E0FF14896153}"/>
              </a:ext>
            </a:extLst>
          </p:cNvPr>
          <p:cNvSpPr txBox="1"/>
          <p:nvPr/>
        </p:nvSpPr>
        <p:spPr>
          <a:xfrm>
            <a:off x="534935" y="6179060"/>
            <a:ext cx="451391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+mj-lt"/>
              <a:buAutoNum type="arabicPeriod" startAt="17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Обучение заключению договоров с потребителями</a:t>
            </a:r>
          </a:p>
          <a:p>
            <a:pPr marL="457200" indent="-457200" algn="l">
              <a:buFont typeface="+mj-lt"/>
              <a:buAutoNum type="arabicPeriod" startAt="17"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Обучение работе Уполномоченной организации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4FABE06-1F3D-1C44-A543-4899F74D276C}"/>
              </a:ext>
            </a:extLst>
          </p:cNvPr>
          <p:cNvCxnSpPr>
            <a:cxnSpLocks/>
          </p:cNvCxnSpPr>
          <p:nvPr/>
        </p:nvCxnSpPr>
        <p:spPr>
          <a:xfrm>
            <a:off x="993395" y="8976115"/>
            <a:ext cx="1147156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Загнутый угол 33">
            <a:extLst>
              <a:ext uri="{FF2B5EF4-FFF2-40B4-BE49-F238E27FC236}">
                <a16:creationId xmlns:a16="http://schemas.microsoft.com/office/drawing/2014/main" id="{FE31F1B8-E08C-9E4F-B4A8-9903E445D590}"/>
              </a:ext>
            </a:extLst>
          </p:cNvPr>
          <p:cNvSpPr/>
          <p:nvPr/>
        </p:nvSpPr>
        <p:spPr>
          <a:xfrm>
            <a:off x="5048851" y="8138520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Х+90 дней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5D9C0A-FBEF-434A-8815-C535BA457FF1}"/>
              </a:ext>
            </a:extLst>
          </p:cNvPr>
          <p:cNvSpPr txBox="1"/>
          <p:nvPr/>
        </p:nvSpPr>
        <p:spPr>
          <a:xfrm>
            <a:off x="5022225" y="6159957"/>
            <a:ext cx="3361970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локальные акты учреждений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Обучение работе с заявками на оплату</a:t>
            </a:r>
          </a:p>
        </p:txBody>
      </p:sp>
      <p:sp>
        <p:nvSpPr>
          <p:cNvPr id="36" name="Загнутый угол 35">
            <a:extLst>
              <a:ext uri="{FF2B5EF4-FFF2-40B4-BE49-F238E27FC236}">
                <a16:creationId xmlns:a16="http://schemas.microsoft.com/office/drawing/2014/main" id="{5CCF69FF-57EF-934B-98E4-CEFC500B1330}"/>
              </a:ext>
            </a:extLst>
          </p:cNvPr>
          <p:cNvSpPr/>
          <p:nvPr/>
        </p:nvSpPr>
        <p:spPr>
          <a:xfrm>
            <a:off x="561561" y="8138520"/>
            <a:ext cx="1680325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Х+85 дней</a:t>
            </a:r>
          </a:p>
        </p:txBody>
      </p:sp>
      <p:sp>
        <p:nvSpPr>
          <p:cNvPr id="40" name="Загнутый угол 39">
            <a:extLst>
              <a:ext uri="{FF2B5EF4-FFF2-40B4-BE49-F238E27FC236}">
                <a16:creationId xmlns:a16="http://schemas.microsoft.com/office/drawing/2014/main" id="{B279D33E-16B9-8744-87E6-C19EB33588E9}"/>
              </a:ext>
            </a:extLst>
          </p:cNvPr>
          <p:cNvSpPr/>
          <p:nvPr/>
        </p:nvSpPr>
        <p:spPr>
          <a:xfrm>
            <a:off x="8817684" y="8118830"/>
            <a:ext cx="1110343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Далее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D7B64A-613D-E447-96C2-5075272F2D9F}"/>
              </a:ext>
            </a:extLst>
          </p:cNvPr>
          <p:cNvSpPr txBox="1"/>
          <p:nvPr/>
        </p:nvSpPr>
        <p:spPr>
          <a:xfrm>
            <a:off x="8738264" y="6467732"/>
            <a:ext cx="398860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Контроль за работой системы,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поддержка муниципалитетов и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24783967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Zendesk">
            <a:extLst>
              <a:ext uri="{FF2B5EF4-FFF2-40B4-BE49-F238E27FC236}">
                <a16:creationId xmlns:a16="http://schemas.microsoft.com/office/drawing/2014/main" id="{FB788AF5-06DA-4EDC-8186-FD135F11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4" y="8014286"/>
            <a:ext cx="1457976" cy="14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39013B-8629-44B9-8C86-E9882F2CD6EB}"/>
              </a:ext>
            </a:extLst>
          </p:cNvPr>
          <p:cNvSpPr/>
          <p:nvPr/>
        </p:nvSpPr>
        <p:spPr>
          <a:xfrm>
            <a:off x="1009414" y="1336840"/>
            <a:ext cx="10955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9580">
              <a:defRPr sz="4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Единые каналы поддержки по </a:t>
            </a:r>
            <a:r>
              <a:rPr lang="ru-RU" sz="32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Персфинансированию</a:t>
            </a:r>
            <a:r>
              <a:rPr lang="ru-RU"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и Навигатору: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404D62-860D-4B76-8370-98BB77D89B50}"/>
              </a:ext>
            </a:extLst>
          </p:cNvPr>
          <p:cNvSpPr/>
          <p:nvPr/>
        </p:nvSpPr>
        <p:spPr>
          <a:xfrm>
            <a:off x="3038732" y="589147"/>
            <a:ext cx="6356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Поддержка внедрения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FEC2D-EDD3-405F-9263-D459AF5D4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690" y="3991052"/>
            <a:ext cx="1251788" cy="12262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7E13BF-0A41-46EB-8870-54812B6F3A57}"/>
              </a:ext>
            </a:extLst>
          </p:cNvPr>
          <p:cNvSpPr/>
          <p:nvPr/>
        </p:nvSpPr>
        <p:spPr>
          <a:xfrm>
            <a:off x="2841700" y="4353580"/>
            <a:ext cx="424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Общий чат </a:t>
            </a:r>
            <a:r>
              <a:rPr lang="en-US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WhatsApp</a:t>
            </a:r>
            <a:endParaRPr lang="ru-RU" sz="28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AB44D-BF95-49D1-BA50-CCCC63E27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4843" y="5426594"/>
            <a:ext cx="1195351" cy="10967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3C317F-F840-41C1-A0B7-2612C8409FC5}"/>
              </a:ext>
            </a:extLst>
          </p:cNvPr>
          <p:cNvSpPr/>
          <p:nvPr/>
        </p:nvSpPr>
        <p:spPr>
          <a:xfrm>
            <a:off x="3002038" y="5713367"/>
            <a:ext cx="128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Е</a:t>
            </a:r>
            <a:r>
              <a:rPr lang="en-US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-mail</a:t>
            </a:r>
            <a:endParaRPr lang="ru-RU" sz="28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359A2F-33DE-4183-ADE4-10158A49CF81}"/>
              </a:ext>
            </a:extLst>
          </p:cNvPr>
          <p:cNvSpPr/>
          <p:nvPr/>
        </p:nvSpPr>
        <p:spPr>
          <a:xfrm>
            <a:off x="3062700" y="7198883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Телефон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480637-3735-48CA-8025-A5CC12EAE0B1}"/>
              </a:ext>
            </a:extLst>
          </p:cNvPr>
          <p:cNvSpPr/>
          <p:nvPr/>
        </p:nvSpPr>
        <p:spPr>
          <a:xfrm>
            <a:off x="2678381" y="8230751"/>
            <a:ext cx="6502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Запись всех вопросов в систему работы с обращениями </a:t>
            </a:r>
            <a:r>
              <a:rPr lang="ru-RU" sz="2800" b="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Zendesk</a:t>
            </a:r>
            <a:endParaRPr lang="ru-RU" sz="28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CAA2AB-744F-43A2-81F8-8463C38525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7031" r="48241" b="-1"/>
          <a:stretch/>
        </p:blipFill>
        <p:spPr>
          <a:xfrm>
            <a:off x="9189508" y="2133600"/>
            <a:ext cx="3815292" cy="76014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3B863C-CC9E-4ADA-8F9B-B2EA18CDB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235" y="6983440"/>
            <a:ext cx="1424565" cy="95410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5093E3-EB04-5847-BE8A-40606FE4DC7D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CCF7D8-654F-3340-9507-33ACA9AEF298}"/>
              </a:ext>
            </a:extLst>
          </p:cNvPr>
          <p:cNvSpPr/>
          <p:nvPr/>
        </p:nvSpPr>
        <p:spPr>
          <a:xfrm>
            <a:off x="3409716" y="150266"/>
            <a:ext cx="5955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Поддержка внедрения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164684C-7951-AC47-9FC3-E0CCFEEF0070}"/>
              </a:ext>
            </a:extLst>
          </p:cNvPr>
          <p:cNvSpPr/>
          <p:nvPr/>
        </p:nvSpPr>
        <p:spPr>
          <a:xfrm>
            <a:off x="3000485" y="2659941"/>
            <a:ext cx="78315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Портал поддержки внедрения </a:t>
            </a:r>
          </a:p>
          <a:p>
            <a:pPr algn="l"/>
            <a:r>
              <a:rPr lang="ru-RU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(работа с дорожными картами)</a:t>
            </a:r>
          </a:p>
          <a:p>
            <a:pPr algn="l"/>
            <a:r>
              <a:rPr lang="en-US" sz="2800" b="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  <a:hlinkClick r:id="rId11"/>
              </a:rPr>
              <a:t>checklist.dopportal.ru</a:t>
            </a:r>
            <a:r>
              <a:rPr lang="en-US" sz="28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  <a:hlinkClick r:id="rId11"/>
              </a:rPr>
              <a:t> </a:t>
            </a:r>
            <a:endParaRPr lang="ru-RU" sz="28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E574A0-97C7-4475-B4EC-739523ACC2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0235" y="2815482"/>
            <a:ext cx="1457977" cy="10493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5A7BD8-5327-4C18-97EC-04FB2682C50B}"/>
              </a:ext>
            </a:extLst>
          </p:cNvPr>
          <p:cNvSpPr/>
          <p:nvPr/>
        </p:nvSpPr>
        <p:spPr>
          <a:xfrm>
            <a:off x="0" y="0"/>
            <a:ext cx="13004800" cy="1113602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CB944C-C5CA-4642-9070-77442FADE2C3}"/>
              </a:ext>
            </a:extLst>
          </p:cNvPr>
          <p:cNvSpPr/>
          <p:nvPr/>
        </p:nvSpPr>
        <p:spPr>
          <a:xfrm>
            <a:off x="2180543" y="133842"/>
            <a:ext cx="864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Механизм перечисления средств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C6FF7-69EA-48D7-BDFD-8810FF590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4408" y="3392609"/>
            <a:ext cx="2027066" cy="15528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8DACFC-B5AE-4806-B9E2-5DD65CF37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61870">
            <a:off x="4827850" y="6711186"/>
            <a:ext cx="1173116" cy="34215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F281BFF-C579-4AE7-A266-4EB3B6EF5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4298" y="7409767"/>
            <a:ext cx="2613771" cy="131768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F1DF1A2-03C9-42B0-BD48-2D46450051A0}"/>
              </a:ext>
            </a:extLst>
          </p:cNvPr>
          <p:cNvSpPr/>
          <p:nvPr/>
        </p:nvSpPr>
        <p:spPr>
          <a:xfrm>
            <a:off x="7768232" y="8942066"/>
            <a:ext cx="174631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80"/>
              </a:lnSpc>
            </a:pP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НКО, ООО</a:t>
            </a:r>
            <a:endParaRPr lang="en-US" b="0" dirty="0"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671F7E-2C58-4EFF-91C8-6919540B5B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0376" y="7323482"/>
            <a:ext cx="1540052" cy="14230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1ABD3BF-C489-4C03-8791-F0F122370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965763">
            <a:off x="6992506" y="6732345"/>
            <a:ext cx="1173116" cy="3421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3FF249-2FAA-44DF-9BD5-9D9E66251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65375">
            <a:off x="9009224" y="6737380"/>
            <a:ext cx="2158955" cy="6296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452889-6E3A-4145-A4F8-5E0331FF41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09101" y="7214987"/>
            <a:ext cx="1540053" cy="1540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1AE04-FE06-45CD-82F9-7D773F2364A4}"/>
              </a:ext>
            </a:extLst>
          </p:cNvPr>
          <p:cNvSpPr txBox="1"/>
          <p:nvPr/>
        </p:nvSpPr>
        <p:spPr>
          <a:xfrm>
            <a:off x="11175704" y="8883096"/>
            <a:ext cx="76095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ИП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51CEDA-F3B8-4025-B144-37E21203B7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1526" y="7125365"/>
            <a:ext cx="3185694" cy="16173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49F129-B94F-4FA9-93EA-BFDF62B46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72957">
            <a:off x="2581051" y="6564619"/>
            <a:ext cx="1757840" cy="51270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649C540-438C-4354-934B-71C3359027C0}"/>
              </a:ext>
            </a:extLst>
          </p:cNvPr>
          <p:cNvSpPr/>
          <p:nvPr/>
        </p:nvSpPr>
        <p:spPr>
          <a:xfrm>
            <a:off x="450781" y="8963133"/>
            <a:ext cx="324644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80"/>
              </a:lnSpc>
            </a:pP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ГОС</a:t>
            </a:r>
            <a:r>
              <a:rPr lang="en-US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 </a:t>
            </a: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УЧРЕЖДЕНИЕ</a:t>
            </a:r>
            <a:endParaRPr lang="en-US" b="0" dirty="0"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F79191B-7F6F-472F-993F-0CB675853C97}"/>
              </a:ext>
            </a:extLst>
          </p:cNvPr>
          <p:cNvSpPr/>
          <p:nvPr/>
        </p:nvSpPr>
        <p:spPr>
          <a:xfrm>
            <a:off x="3713799" y="8929262"/>
            <a:ext cx="332302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80"/>
              </a:lnSpc>
            </a:pP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МУНИЦИПАЛЬНОЕ</a:t>
            </a:r>
            <a:endParaRPr lang="en-US" b="0" dirty="0"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B9E1116-2A9C-46BF-A49B-F5B99E1448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5965" y="1436890"/>
            <a:ext cx="1233200" cy="11395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5D291A3-D523-4B17-83A4-8D998E01C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40296" y="1436890"/>
            <a:ext cx="1233200" cy="11395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C63F45-2584-4A68-A497-529E7AFDCF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59104" y="1436890"/>
            <a:ext cx="1233200" cy="1139540"/>
          </a:xfrm>
          <a:prstGeom prst="rect">
            <a:avLst/>
          </a:prstGeom>
        </p:spPr>
      </p:pic>
      <p:sp>
        <p:nvSpPr>
          <p:cNvPr id="286" name="Полилиния: фигура 285">
            <a:extLst>
              <a:ext uri="{FF2B5EF4-FFF2-40B4-BE49-F238E27FC236}">
                <a16:creationId xmlns:a16="http://schemas.microsoft.com/office/drawing/2014/main" id="{73C71FBD-3FCA-4584-AD84-6148B954FA8F}"/>
              </a:ext>
            </a:extLst>
          </p:cNvPr>
          <p:cNvSpPr/>
          <p:nvPr/>
        </p:nvSpPr>
        <p:spPr>
          <a:xfrm>
            <a:off x="4546762" y="1518129"/>
            <a:ext cx="78051" cy="78051"/>
          </a:xfrm>
          <a:custGeom>
            <a:avLst/>
            <a:gdLst>
              <a:gd name="connsiteX0" fmla="*/ 77270 w 78050"/>
              <a:gd name="connsiteY0" fmla="*/ 44489 h 78050"/>
              <a:gd name="connsiteX1" fmla="*/ 44489 w 78050"/>
              <a:gd name="connsiteY1" fmla="*/ 77270 h 78050"/>
              <a:gd name="connsiteX2" fmla="*/ 11708 w 78050"/>
              <a:gd name="connsiteY2" fmla="*/ 44489 h 78050"/>
              <a:gd name="connsiteX3" fmla="*/ 44489 w 78050"/>
              <a:gd name="connsiteY3" fmla="*/ 11708 h 78050"/>
              <a:gd name="connsiteX4" fmla="*/ 77270 w 78050"/>
              <a:gd name="connsiteY4" fmla="*/ 44489 h 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0" h="78050">
                <a:moveTo>
                  <a:pt x="77270" y="44489"/>
                </a:moveTo>
                <a:cubicBezTo>
                  <a:pt x="77270" y="62594"/>
                  <a:pt x="62593" y="77270"/>
                  <a:pt x="44489" y="77270"/>
                </a:cubicBezTo>
                <a:cubicBezTo>
                  <a:pt x="26384" y="77270"/>
                  <a:pt x="11708" y="62593"/>
                  <a:pt x="11708" y="44489"/>
                </a:cubicBezTo>
                <a:cubicBezTo>
                  <a:pt x="11708" y="26384"/>
                  <a:pt x="26384" y="11708"/>
                  <a:pt x="44489" y="11708"/>
                </a:cubicBezTo>
                <a:cubicBezTo>
                  <a:pt x="62593" y="11708"/>
                  <a:pt x="77270" y="26384"/>
                  <a:pt x="77270" y="44489"/>
                </a:cubicBezTo>
                <a:close/>
              </a:path>
            </a:pathLst>
          </a:custGeom>
          <a:solidFill>
            <a:srgbClr val="EDBE8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</p:txBody>
      </p:sp>
      <p:pic>
        <p:nvPicPr>
          <p:cNvPr id="293" name="Рисунок 292">
            <a:extLst>
              <a:ext uri="{FF2B5EF4-FFF2-40B4-BE49-F238E27FC236}">
                <a16:creationId xmlns:a16="http://schemas.microsoft.com/office/drawing/2014/main" id="{6A553CED-BFC9-452F-877C-F1DA47E45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8428" y="1420339"/>
            <a:ext cx="1233200" cy="1139540"/>
          </a:xfrm>
          <a:prstGeom prst="rect">
            <a:avLst/>
          </a:prstGeom>
        </p:spPr>
      </p:pic>
      <p:pic>
        <p:nvPicPr>
          <p:cNvPr id="296" name="Рисунок 295">
            <a:extLst>
              <a:ext uri="{FF2B5EF4-FFF2-40B4-BE49-F238E27FC236}">
                <a16:creationId xmlns:a16="http://schemas.microsoft.com/office/drawing/2014/main" id="{A787247F-8475-42FA-AB83-E815E8428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19587">
            <a:off x="2582945" y="3636200"/>
            <a:ext cx="2158955" cy="629696"/>
          </a:xfrm>
          <a:prstGeom prst="rect">
            <a:avLst/>
          </a:prstGeom>
        </p:spPr>
      </p:pic>
      <p:pic>
        <p:nvPicPr>
          <p:cNvPr id="297" name="Рисунок 296">
            <a:extLst>
              <a:ext uri="{FF2B5EF4-FFF2-40B4-BE49-F238E27FC236}">
                <a16:creationId xmlns:a16="http://schemas.microsoft.com/office/drawing/2014/main" id="{0C3CFA12-5110-4365-8956-6B77EB2B3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712552">
            <a:off x="8167199" y="3523046"/>
            <a:ext cx="2158955" cy="629696"/>
          </a:xfrm>
          <a:prstGeom prst="rect">
            <a:avLst/>
          </a:prstGeom>
        </p:spPr>
      </p:pic>
      <p:sp>
        <p:nvSpPr>
          <p:cNvPr id="299" name="TextBox 298">
            <a:extLst>
              <a:ext uri="{FF2B5EF4-FFF2-40B4-BE49-F238E27FC236}">
                <a16:creationId xmlns:a16="http://schemas.microsoft.com/office/drawing/2014/main" id="{F8837777-E67E-4076-9B35-F2BA1C9100BC}"/>
              </a:ext>
            </a:extLst>
          </p:cNvPr>
          <p:cNvSpPr txBox="1"/>
          <p:nvPr/>
        </p:nvSpPr>
        <p:spPr>
          <a:xfrm>
            <a:off x="450780" y="1965634"/>
            <a:ext cx="10643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МУН 1</a:t>
            </a:r>
            <a:endParaRPr kumimoji="0" lang="ru-RU" sz="2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CFF58771-528F-4207-82CF-634ADB2354E6}"/>
              </a:ext>
            </a:extLst>
          </p:cNvPr>
          <p:cNvSpPr txBox="1"/>
          <p:nvPr/>
        </p:nvSpPr>
        <p:spPr>
          <a:xfrm>
            <a:off x="3014578" y="1919606"/>
            <a:ext cx="10643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МУН 2</a:t>
            </a:r>
            <a:endParaRPr kumimoji="0" lang="ru-RU" sz="2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A760E89-E2CB-4267-9DB7-C4B64991733D}"/>
              </a:ext>
            </a:extLst>
          </p:cNvPr>
          <p:cNvSpPr txBox="1"/>
          <p:nvPr/>
        </p:nvSpPr>
        <p:spPr>
          <a:xfrm>
            <a:off x="6226119" y="1896877"/>
            <a:ext cx="10643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МУН 3</a:t>
            </a:r>
            <a:endParaRPr kumimoji="0" lang="ru-RU" sz="2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94477E29-98DF-428E-AEF2-D94CD441553B}"/>
              </a:ext>
            </a:extLst>
          </p:cNvPr>
          <p:cNvSpPr txBox="1"/>
          <p:nvPr/>
        </p:nvSpPr>
        <p:spPr>
          <a:xfrm>
            <a:off x="9192336" y="1896877"/>
            <a:ext cx="11204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МУН </a:t>
            </a:r>
            <a:r>
              <a:rPr lang="en-US" b="0" dirty="0">
                <a:latin typeface="PT_Russia Text Medium" panose="02000503000000020004" pitchFamily="2" charset="0"/>
                <a:ea typeface="PT_Russia Text Medium" panose="02000503000000020004" pitchFamily="2" charset="0"/>
              </a:rPr>
              <a:t>N</a:t>
            </a:r>
            <a:endParaRPr kumimoji="0" lang="ru-RU" sz="2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5F162485-9B1E-4DA9-A0EF-38AB914EE6AF}"/>
              </a:ext>
            </a:extLst>
          </p:cNvPr>
          <p:cNvSpPr txBox="1"/>
          <p:nvPr/>
        </p:nvSpPr>
        <p:spPr>
          <a:xfrm>
            <a:off x="4831743" y="5075736"/>
            <a:ext cx="332302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УПОЛНОМОЧЕННАЯ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ОРГАНИЗАЦИЯ</a:t>
            </a:r>
          </a:p>
        </p:txBody>
      </p:sp>
      <p:pic>
        <p:nvPicPr>
          <p:cNvPr id="304" name="Рисунок 303">
            <a:extLst>
              <a:ext uri="{FF2B5EF4-FFF2-40B4-BE49-F238E27FC236}">
                <a16:creationId xmlns:a16="http://schemas.microsoft.com/office/drawing/2014/main" id="{510CAABA-7C11-4AB3-A499-D70560772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965763">
            <a:off x="4527065" y="3402519"/>
            <a:ext cx="1173116" cy="342159"/>
          </a:xfrm>
          <a:prstGeom prst="rect">
            <a:avLst/>
          </a:prstGeom>
        </p:spPr>
      </p:pic>
      <p:pic>
        <p:nvPicPr>
          <p:cNvPr id="305" name="Рисунок 304">
            <a:extLst>
              <a:ext uri="{FF2B5EF4-FFF2-40B4-BE49-F238E27FC236}">
                <a16:creationId xmlns:a16="http://schemas.microsoft.com/office/drawing/2014/main" id="{63E1F188-0336-4D74-95FF-EF9E0E3D5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61870">
            <a:off x="7154317" y="3382080"/>
            <a:ext cx="1173116" cy="342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E73A4-6BEE-CA44-B637-5BBE306E29B4}"/>
              </a:ext>
            </a:extLst>
          </p:cNvPr>
          <p:cNvSpPr txBox="1"/>
          <p:nvPr/>
        </p:nvSpPr>
        <p:spPr>
          <a:xfrm>
            <a:off x="848044" y="2653353"/>
            <a:ext cx="118205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Выделение бюджетных средств на </a:t>
            </a:r>
            <a:r>
              <a:rPr lang="ru-RU" b="0" dirty="0">
                <a:solidFill>
                  <a:schemeClr val="bg2">
                    <a:lumMod val="50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</a:rPr>
              <a:t>финансовое обеспечение</a:t>
            </a: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 сертификатов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B826B6-CDE2-0F46-AC8C-6DD66FDBF307}"/>
              </a:ext>
            </a:extLst>
          </p:cNvPr>
          <p:cNvSpPr txBox="1"/>
          <p:nvPr/>
        </p:nvSpPr>
        <p:spPr>
          <a:xfrm>
            <a:off x="538036" y="5946939"/>
            <a:ext cx="1226137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Перечисление средств на основе Соглашений с поставщиками и данных учета</a:t>
            </a:r>
          </a:p>
        </p:txBody>
      </p:sp>
    </p:spTree>
    <p:extLst>
      <p:ext uri="{BB962C8B-B14F-4D97-AF65-F5344CB8AC3E}">
        <p14:creationId xmlns:p14="http://schemas.microsoft.com/office/powerpoint/2010/main" val="5506550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F37F3A-B0A0-46CE-BB73-898B5F95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400" y="3525933"/>
            <a:ext cx="6057977" cy="4259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38FF6F-0B8B-4CE6-9C3D-3B30453F2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416" y="3525933"/>
            <a:ext cx="6057977" cy="427399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5A7BD8-5327-4C18-97EC-04FB2682C50B}"/>
              </a:ext>
            </a:extLst>
          </p:cNvPr>
          <p:cNvSpPr/>
          <p:nvPr/>
        </p:nvSpPr>
        <p:spPr>
          <a:xfrm>
            <a:off x="0" y="0"/>
            <a:ext cx="13004800" cy="1113602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CB944C-C5CA-4642-9070-77442FADE2C3}"/>
              </a:ext>
            </a:extLst>
          </p:cNvPr>
          <p:cNvSpPr/>
          <p:nvPr/>
        </p:nvSpPr>
        <p:spPr>
          <a:xfrm>
            <a:off x="910174" y="133842"/>
            <a:ext cx="1118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Уполномоченная организация (2 варианта)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C6FF7-69EA-48D7-BDFD-8810FF590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6987" y="1431552"/>
            <a:ext cx="2027066" cy="1552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2EFEA-2E6E-EC47-AF3B-96C87CD18032}"/>
              </a:ext>
            </a:extLst>
          </p:cNvPr>
          <p:cNvSpPr txBox="1"/>
          <p:nvPr/>
        </p:nvSpPr>
        <p:spPr>
          <a:xfrm>
            <a:off x="258417" y="2027171"/>
            <a:ext cx="478015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Социально ориентированная</a:t>
            </a:r>
            <a:endParaRPr lang="ru-RU" b="0" dirty="0">
              <a:solidFill>
                <a:srgbClr val="92278F"/>
              </a:solidFill>
              <a:latin typeface="PT_Russia Text Medium" panose="02000503000000020004" pitchFamily="2" charset="0"/>
              <a:ea typeface="PT_Russia Text Medium" panose="02000503000000020004" pitchFamily="2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>
                <a:solidFill>
                  <a:srgbClr val="92278F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</a:rPr>
              <a:t>н</a:t>
            </a: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екоммерческая организация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>
                <a:solidFill>
                  <a:srgbClr val="92278F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</a:rPr>
              <a:t>(СОНКО)</a:t>
            </a:r>
            <a:endParaRPr kumimoji="0" lang="ru-RU" sz="2400" b="0" u="none" strike="noStrike" cap="none" spc="0" normalizeH="0" baseline="0" dirty="0">
              <a:ln>
                <a:noFill/>
              </a:ln>
              <a:solidFill>
                <a:srgbClr val="92278F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1347DD-CA04-E24D-814B-FD703BF6A0E3}"/>
              </a:ext>
            </a:extLst>
          </p:cNvPr>
          <p:cNvSpPr txBox="1"/>
          <p:nvPr/>
        </p:nvSpPr>
        <p:spPr>
          <a:xfrm>
            <a:off x="8130419" y="2027171"/>
            <a:ext cx="39642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Автономное учреждение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0" dirty="0">
                <a:solidFill>
                  <a:srgbClr val="92278F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</a:rPr>
              <a:t>(муниципальное)</a:t>
            </a:r>
            <a:endParaRPr kumimoji="0" lang="ru-RU" sz="2400" b="0" u="none" strike="noStrike" cap="none" spc="0" normalizeH="0" baseline="0" dirty="0">
              <a:ln>
                <a:noFill/>
              </a:ln>
              <a:solidFill>
                <a:srgbClr val="92278F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9F9C1-CAFF-5046-9373-A2938257F3AE}"/>
              </a:ext>
            </a:extLst>
          </p:cNvPr>
          <p:cNvSpPr txBox="1"/>
          <p:nvPr/>
        </p:nvSpPr>
        <p:spPr>
          <a:xfrm>
            <a:off x="347062" y="4012828"/>
            <a:ext cx="5880683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6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Может работать как с одним, так и несколькими муниципалитетами</a:t>
            </a:r>
          </a:p>
          <a:p>
            <a:pPr marL="342900" marR="0" indent="-342900" algn="l" defTabSz="5842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6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Требуется конкурсный отбор </a:t>
            </a:r>
            <a:r>
              <a:rPr lang="ru-RU" sz="26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в каждом муниципалитете</a:t>
            </a:r>
          </a:p>
          <a:p>
            <a:pPr marL="342900" marR="0" indent="-342900" algn="l" defTabSz="5842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6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Минимальные ограничения, максимальная гибкость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757148-3274-574B-AD9E-FB27DE2A61A6}"/>
              </a:ext>
            </a:extLst>
          </p:cNvPr>
          <p:cNvSpPr txBox="1"/>
          <p:nvPr/>
        </p:nvSpPr>
        <p:spPr>
          <a:xfrm>
            <a:off x="6679694" y="3781996"/>
            <a:ext cx="5880683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Может работать только со своим муниципалитетом - учредителем</a:t>
            </a:r>
          </a:p>
          <a:p>
            <a:pPr marL="342900" indent="-342900" algn="l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Назначение административно-правовым актом</a:t>
            </a:r>
          </a:p>
          <a:p>
            <a:pPr marL="342900" indent="-342900" algn="l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Требуется корректировка положения о закупках</a:t>
            </a:r>
          </a:p>
          <a:p>
            <a:pPr marL="342900" indent="-342900" algn="l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Есть ограничения, небольшая гибкость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AD66C9-B6C1-BA4B-A036-6DA60EFF3662}"/>
              </a:ext>
            </a:extLst>
          </p:cNvPr>
          <p:cNvSpPr txBox="1"/>
          <p:nvPr/>
        </p:nvSpPr>
        <p:spPr>
          <a:xfrm>
            <a:off x="1729680" y="8088097"/>
            <a:ext cx="1224614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НЕ РЕКОМЕНДУЕТСЯ: </a:t>
            </a:r>
            <a:r>
              <a:rPr kumimoji="0" lang="ru-RU" sz="2400" b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уполномоченная организация на уровне региона (пример Тюменской области) – минимальная гибкость, максимальные сложности</a:t>
            </a:r>
            <a:endParaRPr kumimoji="0" lang="ru-RU" sz="2400" b="0" u="none" strike="noStrike" cap="none" spc="0" normalizeH="0" baseline="0" dirty="0">
              <a:ln>
                <a:noFill/>
              </a:ln>
              <a:solidFill>
                <a:srgbClr val="92278F"/>
              </a:solidFill>
              <a:effectLst/>
              <a:uFillTx/>
              <a:latin typeface="PT_Russia Text" panose="02000503000000020004" pitchFamily="2" charset="0"/>
              <a:ea typeface="PT_Russia Text" panose="02000503000000020004" pitchFamily="2" charset="0"/>
              <a:sym typeface="Helvetica Neu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9464B7-B410-40A2-AE79-396EBA107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591" y="8026307"/>
            <a:ext cx="1183166" cy="11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07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3A69F2-8E7F-D345-ACBB-883C85D47C60}"/>
              </a:ext>
            </a:extLst>
          </p:cNvPr>
          <p:cNvSpPr/>
          <p:nvPr/>
        </p:nvSpPr>
        <p:spPr>
          <a:xfrm>
            <a:off x="9098020" y="2875099"/>
            <a:ext cx="3927564" cy="687850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2000">
                <a:schemeClr val="accent4">
                  <a:lumMod val="45000"/>
                  <a:lumOff val="55000"/>
                </a:schemeClr>
              </a:gs>
              <a:gs pos="9000">
                <a:schemeClr val="accent4">
                  <a:lumMod val="45000"/>
                  <a:lumOff val="55000"/>
                </a:schemeClr>
              </a:gs>
              <a:gs pos="14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685F70-1F17-154A-B10D-26BBF7F758C1}"/>
              </a:ext>
            </a:extLst>
          </p:cNvPr>
          <p:cNvSpPr/>
          <p:nvPr/>
        </p:nvSpPr>
        <p:spPr>
          <a:xfrm>
            <a:off x="9118804" y="1"/>
            <a:ext cx="3906780" cy="25884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3000">
                <a:schemeClr val="accent3">
                  <a:lumMod val="45000"/>
                  <a:lumOff val="55000"/>
                </a:schemeClr>
              </a:gs>
              <a:gs pos="7000">
                <a:schemeClr val="accent3">
                  <a:lumMod val="45000"/>
                  <a:lumOff val="55000"/>
                </a:schemeClr>
              </a:gs>
              <a:gs pos="9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F43BBA-4A63-1144-8275-E16482E06778}"/>
              </a:ext>
            </a:extLst>
          </p:cNvPr>
          <p:cNvSpPr/>
          <p:nvPr/>
        </p:nvSpPr>
        <p:spPr>
          <a:xfrm>
            <a:off x="4572001" y="2875099"/>
            <a:ext cx="3906780" cy="68785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000">
                <a:schemeClr val="accent2">
                  <a:lumMod val="45000"/>
                  <a:lumOff val="55000"/>
                </a:schemeClr>
              </a:gs>
              <a:gs pos="11000">
                <a:schemeClr val="accent2">
                  <a:lumMod val="45000"/>
                  <a:lumOff val="55000"/>
                </a:schemeClr>
              </a:gs>
              <a:gs pos="2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45C4CD-2E71-DF48-AC31-17C4003CC1B2}"/>
              </a:ext>
            </a:extLst>
          </p:cNvPr>
          <p:cNvSpPr/>
          <p:nvPr/>
        </p:nvSpPr>
        <p:spPr>
          <a:xfrm>
            <a:off x="4572001" y="0"/>
            <a:ext cx="3885995" cy="25884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5000">
                <a:schemeClr val="accent6">
                  <a:lumMod val="45000"/>
                  <a:lumOff val="55000"/>
                </a:schemeClr>
              </a:gs>
              <a:gs pos="11000">
                <a:schemeClr val="accent6">
                  <a:lumMod val="45000"/>
                  <a:lumOff val="55000"/>
                </a:schemeClr>
              </a:gs>
              <a:gs pos="18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BFE11-7D15-9340-9150-FA53246415E3}"/>
              </a:ext>
            </a:extLst>
          </p:cNvPr>
          <p:cNvSpPr/>
          <p:nvPr/>
        </p:nvSpPr>
        <p:spPr>
          <a:xfrm>
            <a:off x="0" y="0"/>
            <a:ext cx="3885996" cy="9753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">
                <a:schemeClr val="accent1">
                  <a:lumMod val="45000"/>
                  <a:lumOff val="55000"/>
                </a:schemeClr>
              </a:gs>
              <a:gs pos="12000">
                <a:schemeClr val="accent1">
                  <a:lumMod val="88000"/>
                  <a:lumOff val="12000"/>
                  <a:alpha val="18000"/>
                </a:schemeClr>
              </a:gs>
              <a:gs pos="3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ABED3C-81C5-4952-BBF2-D6271D33DBF3}"/>
              </a:ext>
            </a:extLst>
          </p:cNvPr>
          <p:cNvSpPr/>
          <p:nvPr/>
        </p:nvSpPr>
        <p:spPr>
          <a:xfrm>
            <a:off x="594885" y="897414"/>
            <a:ext cx="2806283" cy="1359541"/>
          </a:xfrm>
          <a:prstGeom prst="rect">
            <a:avLst/>
          </a:prstGeom>
          <a:solidFill>
            <a:srgbClr val="F24A4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0392E9C-8FD8-4262-8571-D0C60F977E46}"/>
              </a:ext>
            </a:extLst>
          </p:cNvPr>
          <p:cNvGrpSpPr/>
          <p:nvPr/>
        </p:nvGrpSpPr>
        <p:grpSpPr>
          <a:xfrm>
            <a:off x="1706669" y="550512"/>
            <a:ext cx="693804" cy="693804"/>
            <a:chOff x="5964519" y="3820001"/>
            <a:chExt cx="741872" cy="741872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B4E3E5D9-1CAC-40E4-A06D-94B2C22CD11D}"/>
                </a:ext>
              </a:extLst>
            </p:cNvPr>
            <p:cNvSpPr/>
            <p:nvPr/>
          </p:nvSpPr>
          <p:spPr>
            <a:xfrm>
              <a:off x="5964519" y="3820001"/>
              <a:ext cx="741872" cy="741872"/>
            </a:xfrm>
            <a:prstGeom prst="ellipse">
              <a:avLst/>
            </a:prstGeom>
            <a:solidFill>
              <a:srgbClr val="F24A4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E6044152-CDD8-4C05-9D12-350709DAF1BD}"/>
                </a:ext>
              </a:extLst>
            </p:cNvPr>
            <p:cNvSpPr txBox="1"/>
            <p:nvPr/>
          </p:nvSpPr>
          <p:spPr>
            <a:xfrm>
              <a:off x="6179964" y="3899993"/>
              <a:ext cx="310983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PT_Russia Text Bold" panose="02000503000000020004" pitchFamily="2" charset="0"/>
                  <a:ea typeface="PT_Russia Text Bold" panose="02000503000000020004" pitchFamily="2" charset="0"/>
                  <a:sym typeface="Helvetica Neue"/>
                </a:rPr>
                <a:t>1</a:t>
              </a: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B68079-5A32-4309-AB8E-9DA802389EF6}"/>
              </a:ext>
            </a:extLst>
          </p:cNvPr>
          <p:cNvSpPr/>
          <p:nvPr/>
        </p:nvSpPr>
        <p:spPr>
          <a:xfrm>
            <a:off x="862778" y="1140003"/>
            <a:ext cx="2451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Запрос на </a:t>
            </a:r>
          </a:p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выдачу </a:t>
            </a:r>
          </a:p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сертификата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34ADEA-B849-4148-A5D6-66AEE297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13400" y="-511763"/>
            <a:ext cx="3043736" cy="3938952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61223F3-57A9-4898-9E9E-4EF4CFFE2F4A}"/>
              </a:ext>
            </a:extLst>
          </p:cNvPr>
          <p:cNvGrpSpPr/>
          <p:nvPr/>
        </p:nvGrpSpPr>
        <p:grpSpPr>
          <a:xfrm>
            <a:off x="4860008" y="32827"/>
            <a:ext cx="1609993" cy="1641238"/>
            <a:chOff x="3790485" y="259583"/>
            <a:chExt cx="2281534" cy="228153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A952262-2BF0-4D7F-BCB3-9656E6D4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0485" y="259583"/>
              <a:ext cx="2281534" cy="2281534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DA404D54-52A4-43DB-96DD-19AE0E1EA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078" y="857761"/>
              <a:ext cx="1468348" cy="85894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F6A345F-505A-4E19-887B-6A3AA0D3BB0C}"/>
              </a:ext>
            </a:extLst>
          </p:cNvPr>
          <p:cNvSpPr txBox="1"/>
          <p:nvPr/>
        </p:nvSpPr>
        <p:spPr>
          <a:xfrm>
            <a:off x="6470001" y="550512"/>
            <a:ext cx="170890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Навигатор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0E5EAB9-9308-46E1-B738-A6F445AB28FB}"/>
              </a:ext>
            </a:extLst>
          </p:cNvPr>
          <p:cNvCxnSpPr>
            <a:cxnSpLocks/>
          </p:cNvCxnSpPr>
          <p:nvPr/>
        </p:nvCxnSpPr>
        <p:spPr>
          <a:xfrm>
            <a:off x="3401168" y="2041033"/>
            <a:ext cx="4053555" cy="22300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0804A67-9774-4DE2-A6BA-8F74DEBDF0B4}"/>
              </a:ext>
            </a:extLst>
          </p:cNvPr>
          <p:cNvCxnSpPr>
            <a:cxnSpLocks/>
          </p:cNvCxnSpPr>
          <p:nvPr/>
        </p:nvCxnSpPr>
        <p:spPr>
          <a:xfrm>
            <a:off x="7420125" y="2086294"/>
            <a:ext cx="12779" cy="2003085"/>
          </a:xfrm>
          <a:prstGeom prst="straightConnector1">
            <a:avLst/>
          </a:prstGeom>
          <a:noFill/>
          <a:ln w="38100" cap="flat">
            <a:solidFill>
              <a:srgbClr val="F24A49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8279E8-492F-4A7F-B51A-3A5D1F223B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3573" y="2948900"/>
            <a:ext cx="1151366" cy="103848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9F4F2A9-D049-49F5-A4A5-86FC6E548BA6}"/>
              </a:ext>
            </a:extLst>
          </p:cNvPr>
          <p:cNvSpPr/>
          <p:nvPr/>
        </p:nvSpPr>
        <p:spPr>
          <a:xfrm>
            <a:off x="5481348" y="4067816"/>
            <a:ext cx="2326703" cy="88860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8245215-E52E-4060-8F30-3CD066995FA8}"/>
              </a:ext>
            </a:extLst>
          </p:cNvPr>
          <p:cNvGrpSpPr/>
          <p:nvPr/>
        </p:nvGrpSpPr>
        <p:grpSpPr>
          <a:xfrm>
            <a:off x="6274753" y="3652499"/>
            <a:ext cx="693804" cy="693804"/>
            <a:chOff x="5964519" y="3820001"/>
            <a:chExt cx="741872" cy="741872"/>
          </a:xfrm>
          <a:solidFill>
            <a:srgbClr val="FFC000"/>
          </a:solidFill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80C90AB6-E906-494A-94FF-EC4B6DAEB5EB}"/>
                </a:ext>
              </a:extLst>
            </p:cNvPr>
            <p:cNvSpPr/>
            <p:nvPr/>
          </p:nvSpPr>
          <p:spPr>
            <a:xfrm>
              <a:off x="5964519" y="3820001"/>
              <a:ext cx="741872" cy="7418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C9ED230C-5342-42E8-B5C1-4905B1853ADE}"/>
                </a:ext>
              </a:extLst>
            </p:cNvPr>
            <p:cNvSpPr txBox="1"/>
            <p:nvPr/>
          </p:nvSpPr>
          <p:spPr>
            <a:xfrm>
              <a:off x="6156336" y="3880446"/>
              <a:ext cx="358239" cy="60335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PT_Russia Text Bold" panose="02000503000000020004" pitchFamily="2" charset="0"/>
                  <a:ea typeface="PT_Russia Text Bold" panose="02000503000000020004" pitchFamily="2" charset="0"/>
                  <a:sym typeface="Helvetica Neue"/>
                </a:rPr>
                <a:t>2</a:t>
              </a: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F64EEDD-791E-4E04-B40C-3C7AE53A52D3}"/>
              </a:ext>
            </a:extLst>
          </p:cNvPr>
          <p:cNvSpPr/>
          <p:nvPr/>
        </p:nvSpPr>
        <p:spPr>
          <a:xfrm>
            <a:off x="5645902" y="4190484"/>
            <a:ext cx="204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Выдача </a:t>
            </a:r>
          </a:p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сертификата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0D42EE6-7E85-4A24-9FF0-4F3F48DC8A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2864" y="3427809"/>
            <a:ext cx="1702888" cy="2203738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B27B0FA-7937-4EF5-A484-963C69C5CF56}"/>
              </a:ext>
            </a:extLst>
          </p:cNvPr>
          <p:cNvSpPr/>
          <p:nvPr/>
        </p:nvSpPr>
        <p:spPr>
          <a:xfrm>
            <a:off x="558522" y="6039806"/>
            <a:ext cx="2842646" cy="1060226"/>
          </a:xfrm>
          <a:prstGeom prst="rect">
            <a:avLst/>
          </a:prstGeom>
          <a:solidFill>
            <a:srgbClr val="08BFC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7B9C1F-3EAD-478B-B4EE-87FD46E92A5E}"/>
              </a:ext>
            </a:extLst>
          </p:cNvPr>
          <p:cNvGrpSpPr/>
          <p:nvPr/>
        </p:nvGrpSpPr>
        <p:grpSpPr>
          <a:xfrm>
            <a:off x="1653376" y="5720931"/>
            <a:ext cx="693804" cy="693804"/>
            <a:chOff x="5964519" y="3820001"/>
            <a:chExt cx="741872" cy="741872"/>
          </a:xfrm>
          <a:solidFill>
            <a:srgbClr val="08BFC5"/>
          </a:solidFill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2D445A10-3C46-4FCC-AA8C-8668F4963E05}"/>
                </a:ext>
              </a:extLst>
            </p:cNvPr>
            <p:cNvSpPr/>
            <p:nvPr/>
          </p:nvSpPr>
          <p:spPr>
            <a:xfrm>
              <a:off x="5964519" y="3820001"/>
              <a:ext cx="741872" cy="7418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32D6298B-1035-4CD3-8D49-7281D6787004}"/>
                </a:ext>
              </a:extLst>
            </p:cNvPr>
            <p:cNvSpPr txBox="1"/>
            <p:nvPr/>
          </p:nvSpPr>
          <p:spPr>
            <a:xfrm>
              <a:off x="6153766" y="3880446"/>
              <a:ext cx="363382" cy="60335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PT_Russia Text Bold" panose="02000503000000020004" pitchFamily="2" charset="0"/>
                  <a:ea typeface="PT_Russia Text Bold" panose="02000503000000020004" pitchFamily="2" charset="0"/>
                  <a:sym typeface="Helvetica Neue"/>
                </a:rPr>
                <a:t>3</a:t>
              </a: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9A1807B-D2B0-4166-9F07-4AA98E618C63}"/>
              </a:ext>
            </a:extLst>
          </p:cNvPr>
          <p:cNvSpPr/>
          <p:nvPr/>
        </p:nvSpPr>
        <p:spPr>
          <a:xfrm>
            <a:off x="848162" y="6261571"/>
            <a:ext cx="2292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Выбор программы </a:t>
            </a:r>
          </a:p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 Навигаторе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EBB71B9-140B-4AAB-B04E-0396A57ADE14}"/>
              </a:ext>
            </a:extLst>
          </p:cNvPr>
          <p:cNvSpPr/>
          <p:nvPr/>
        </p:nvSpPr>
        <p:spPr>
          <a:xfrm>
            <a:off x="4849345" y="5790784"/>
            <a:ext cx="3331306" cy="1397959"/>
          </a:xfrm>
          <a:prstGeom prst="rect">
            <a:avLst/>
          </a:prstGeom>
          <a:solidFill>
            <a:srgbClr val="39B54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601EFC5-BD26-441A-B28A-4BC8ACF7093E}"/>
              </a:ext>
            </a:extLst>
          </p:cNvPr>
          <p:cNvGrpSpPr/>
          <p:nvPr/>
        </p:nvGrpSpPr>
        <p:grpSpPr>
          <a:xfrm>
            <a:off x="6284637" y="5292348"/>
            <a:ext cx="693804" cy="693804"/>
            <a:chOff x="5964518" y="3820004"/>
            <a:chExt cx="741872" cy="741873"/>
          </a:xfrm>
          <a:solidFill>
            <a:srgbClr val="39B54A"/>
          </a:solidFill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B1C12074-4804-49AB-950C-121C675BAC34}"/>
                </a:ext>
              </a:extLst>
            </p:cNvPr>
            <p:cNvSpPr/>
            <p:nvPr/>
          </p:nvSpPr>
          <p:spPr>
            <a:xfrm>
              <a:off x="5964518" y="3820004"/>
              <a:ext cx="741872" cy="74187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21DEE753-9601-4CAF-81CD-A36D05ACDCA5}"/>
                </a:ext>
              </a:extLst>
            </p:cNvPr>
            <p:cNvSpPr txBox="1"/>
            <p:nvPr/>
          </p:nvSpPr>
          <p:spPr>
            <a:xfrm>
              <a:off x="6153766" y="3880446"/>
              <a:ext cx="363382" cy="60335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PT_Russia Text Bold" panose="02000503000000020004" pitchFamily="2" charset="0"/>
                  <a:ea typeface="PT_Russia Text Bold" panose="02000503000000020004" pitchFamily="2" charset="0"/>
                  <a:sym typeface="Helvetica Neue"/>
                </a:rPr>
                <a:t>4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4E308BD-E630-443D-833B-19945672EBC9}"/>
              </a:ext>
            </a:extLst>
          </p:cNvPr>
          <p:cNvSpPr txBox="1"/>
          <p:nvPr/>
        </p:nvSpPr>
        <p:spPr>
          <a:xfrm>
            <a:off x="5065287" y="5937579"/>
            <a:ext cx="307103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Заключение договора об образовании:(«Оплата сертификатом»)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2C6993DF-6395-4518-B702-6EA574FA10FF}"/>
              </a:ext>
            </a:extLst>
          </p:cNvPr>
          <p:cNvCxnSpPr>
            <a:cxnSpLocks/>
          </p:cNvCxnSpPr>
          <p:nvPr/>
        </p:nvCxnSpPr>
        <p:spPr>
          <a:xfrm>
            <a:off x="3401168" y="6649865"/>
            <a:ext cx="1561551" cy="0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4DE7BFC-5896-4E65-B82A-4A5F44701676}"/>
              </a:ext>
            </a:extLst>
          </p:cNvPr>
          <p:cNvSpPr/>
          <p:nvPr/>
        </p:nvSpPr>
        <p:spPr>
          <a:xfrm>
            <a:off x="9790432" y="5964919"/>
            <a:ext cx="2708445" cy="1200171"/>
          </a:xfrm>
          <a:prstGeom prst="rect">
            <a:avLst/>
          </a:prstGeom>
          <a:solidFill>
            <a:srgbClr val="F7941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7080A4B-5332-4AF8-A2C3-26C93ACB84DF}"/>
              </a:ext>
            </a:extLst>
          </p:cNvPr>
          <p:cNvGrpSpPr/>
          <p:nvPr/>
        </p:nvGrpSpPr>
        <p:grpSpPr>
          <a:xfrm>
            <a:off x="10901401" y="5588429"/>
            <a:ext cx="693804" cy="693804"/>
            <a:chOff x="5964519" y="3820001"/>
            <a:chExt cx="741872" cy="741872"/>
          </a:xfrm>
          <a:solidFill>
            <a:srgbClr val="F7941E"/>
          </a:solidFill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D0C81B3B-66A6-445C-9583-1F42F791D6CA}"/>
                </a:ext>
              </a:extLst>
            </p:cNvPr>
            <p:cNvSpPr/>
            <p:nvPr/>
          </p:nvSpPr>
          <p:spPr>
            <a:xfrm>
              <a:off x="5964519" y="3820001"/>
              <a:ext cx="741872" cy="7418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7" name="TextBox 22">
              <a:extLst>
                <a:ext uri="{FF2B5EF4-FFF2-40B4-BE49-F238E27FC236}">
                  <a16:creationId xmlns:a16="http://schemas.microsoft.com/office/drawing/2014/main" id="{83297F11-2044-4AC9-B6FD-FF0EAD5D8F95}"/>
                </a:ext>
              </a:extLst>
            </p:cNvPr>
            <p:cNvSpPr txBox="1"/>
            <p:nvPr/>
          </p:nvSpPr>
          <p:spPr>
            <a:xfrm>
              <a:off x="6153766" y="3880446"/>
              <a:ext cx="363382" cy="60335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non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PT_Russia Text Bold" panose="02000503000000020004" pitchFamily="2" charset="0"/>
                  <a:ea typeface="PT_Russia Text Bold" panose="02000503000000020004" pitchFamily="2" charset="0"/>
                  <a:sym typeface="Helvetica Neue"/>
                </a:rPr>
                <a:t>5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94CD891-A4AA-498B-A35E-59F58493FD88}"/>
              </a:ext>
            </a:extLst>
          </p:cNvPr>
          <p:cNvSpPr txBox="1"/>
          <p:nvPr/>
        </p:nvSpPr>
        <p:spPr>
          <a:xfrm>
            <a:off x="9848962" y="6061643"/>
            <a:ext cx="268342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Заключение договора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об оплате услуг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 счет сертификатов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8836A3-C9B8-464A-83C4-901F6ABDD8CC}"/>
              </a:ext>
            </a:extLst>
          </p:cNvPr>
          <p:cNvSpPr txBox="1"/>
          <p:nvPr/>
        </p:nvSpPr>
        <p:spPr>
          <a:xfrm>
            <a:off x="5810407" y="3012197"/>
            <a:ext cx="149880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Учреждение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216B922B-3E90-479F-9859-09C3B9850D03}"/>
              </a:ext>
            </a:extLst>
          </p:cNvPr>
          <p:cNvCxnSpPr>
            <a:cxnSpLocks/>
          </p:cNvCxnSpPr>
          <p:nvPr/>
        </p:nvCxnSpPr>
        <p:spPr>
          <a:xfrm>
            <a:off x="8178909" y="6649865"/>
            <a:ext cx="1657824" cy="0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A12BC64-5CD2-CA49-AA38-51C8AD33425B}"/>
              </a:ext>
            </a:extLst>
          </p:cNvPr>
          <p:cNvGrpSpPr/>
          <p:nvPr/>
        </p:nvGrpSpPr>
        <p:grpSpPr>
          <a:xfrm>
            <a:off x="5751777" y="7502239"/>
            <a:ext cx="2571632" cy="1264948"/>
            <a:chOff x="5596677" y="7926552"/>
            <a:chExt cx="2571632" cy="1264948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801BC9FF-908E-4B5A-AEDD-D200FA42F644}"/>
                </a:ext>
              </a:extLst>
            </p:cNvPr>
            <p:cNvSpPr/>
            <p:nvPr/>
          </p:nvSpPr>
          <p:spPr>
            <a:xfrm>
              <a:off x="5596677" y="8342875"/>
              <a:ext cx="2571632" cy="848625"/>
            </a:xfrm>
            <a:prstGeom prst="rect">
              <a:avLst/>
            </a:prstGeom>
            <a:solidFill>
              <a:srgbClr val="EF5FA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1C29DE4-B2BB-4182-997A-0F1682D634CC}"/>
                </a:ext>
              </a:extLst>
            </p:cNvPr>
            <p:cNvGrpSpPr/>
            <p:nvPr/>
          </p:nvGrpSpPr>
          <p:grpSpPr>
            <a:xfrm>
              <a:off x="6615410" y="7926552"/>
              <a:ext cx="693804" cy="693804"/>
              <a:chOff x="5964519" y="3820001"/>
              <a:chExt cx="741872" cy="741872"/>
            </a:xfrm>
            <a:solidFill>
              <a:srgbClr val="EF5FA7"/>
            </a:solidFill>
          </p:grpSpPr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B93EC88B-CE24-4196-B00A-FE7889ACCD5A}"/>
                  </a:ext>
                </a:extLst>
              </p:cNvPr>
              <p:cNvSpPr/>
              <p:nvPr/>
            </p:nvSpPr>
            <p:spPr>
              <a:xfrm>
                <a:off x="5964519" y="3820001"/>
                <a:ext cx="741872" cy="7418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66" name="TextBox 22">
                <a:extLst>
                  <a:ext uri="{FF2B5EF4-FFF2-40B4-BE49-F238E27FC236}">
                    <a16:creationId xmlns:a16="http://schemas.microsoft.com/office/drawing/2014/main" id="{08106AC3-BD6A-4C01-8983-2071CDB04C6D}"/>
                  </a:ext>
                </a:extLst>
              </p:cNvPr>
              <p:cNvSpPr txBox="1"/>
              <p:nvPr/>
            </p:nvSpPr>
            <p:spPr>
              <a:xfrm>
                <a:off x="6153766" y="3880446"/>
                <a:ext cx="363382" cy="60335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non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PT_Russia Text Bold" panose="02000503000000020004" pitchFamily="2" charset="0"/>
                    <a:ea typeface="PT_Russia Text Bold" panose="02000503000000020004" pitchFamily="2" charset="0"/>
                    <a:sym typeface="Helvetica Neue"/>
                  </a:rPr>
                  <a:t>6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CF557E0-B8FF-461D-AE35-4160F9A107FA}"/>
                </a:ext>
              </a:extLst>
            </p:cNvPr>
            <p:cNvSpPr txBox="1"/>
            <p:nvPr/>
          </p:nvSpPr>
          <p:spPr>
            <a:xfrm>
              <a:off x="5870591" y="8483368"/>
              <a:ext cx="214161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R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ru-RU" sz="1800" b="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Заявка на оплату </a:t>
              </a:r>
            </a:p>
            <a:p>
              <a:pPr marR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ru-RU" sz="1800" b="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(2 раза в месяц)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DA2A782-E22F-5A44-96EE-14AA7967CCE8}"/>
              </a:ext>
            </a:extLst>
          </p:cNvPr>
          <p:cNvGrpSpPr/>
          <p:nvPr/>
        </p:nvGrpSpPr>
        <p:grpSpPr>
          <a:xfrm>
            <a:off x="9271260" y="7422357"/>
            <a:ext cx="1976619" cy="1547372"/>
            <a:chOff x="9247992" y="7807386"/>
            <a:chExt cx="1976619" cy="1547372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5BA92287-C195-47F9-99B6-F418E95F6206}"/>
                </a:ext>
              </a:extLst>
            </p:cNvPr>
            <p:cNvSpPr/>
            <p:nvPr/>
          </p:nvSpPr>
          <p:spPr>
            <a:xfrm>
              <a:off x="9381382" y="8133696"/>
              <a:ext cx="1772213" cy="1221062"/>
            </a:xfrm>
            <a:prstGeom prst="rect">
              <a:avLst/>
            </a:prstGeom>
            <a:solidFill>
              <a:srgbClr val="B061A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030A922D-E548-4749-B8F9-A1E13FDD866D}"/>
                </a:ext>
              </a:extLst>
            </p:cNvPr>
            <p:cNvGrpSpPr/>
            <p:nvPr/>
          </p:nvGrpSpPr>
          <p:grpSpPr>
            <a:xfrm>
              <a:off x="9889399" y="7807386"/>
              <a:ext cx="693804" cy="693804"/>
              <a:chOff x="5964519" y="3820001"/>
              <a:chExt cx="741872" cy="741872"/>
            </a:xfrm>
            <a:solidFill>
              <a:srgbClr val="B061A7"/>
            </a:solidFill>
          </p:grpSpPr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BF973C1C-C3DA-4D38-987C-3D2573BE8273}"/>
                  </a:ext>
                </a:extLst>
              </p:cNvPr>
              <p:cNvSpPr/>
              <p:nvPr/>
            </p:nvSpPr>
            <p:spPr>
              <a:xfrm>
                <a:off x="5964519" y="3820001"/>
                <a:ext cx="741872" cy="741872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74" name="TextBox 22">
                <a:extLst>
                  <a:ext uri="{FF2B5EF4-FFF2-40B4-BE49-F238E27FC236}">
                    <a16:creationId xmlns:a16="http://schemas.microsoft.com/office/drawing/2014/main" id="{6FA19658-7BA5-4395-A6D8-6593C08AE13A}"/>
                  </a:ext>
                </a:extLst>
              </p:cNvPr>
              <p:cNvSpPr txBox="1"/>
              <p:nvPr/>
            </p:nvSpPr>
            <p:spPr>
              <a:xfrm>
                <a:off x="6171764" y="3880446"/>
                <a:ext cx="327385" cy="60335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non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228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685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1143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1600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PT_Russia Text Bold" panose="02000503000000020004" pitchFamily="2" charset="0"/>
                    <a:ea typeface="PT_Russia Text Bold" panose="02000503000000020004" pitchFamily="2" charset="0"/>
                    <a:sym typeface="Helvetica Neue"/>
                  </a:rPr>
                  <a:t>7</a:t>
                </a:r>
              </a:p>
            </p:txBody>
          </p:sp>
        </p:grp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6356356B-DF42-4192-A005-B06AEEF35D27}"/>
                </a:ext>
              </a:extLst>
            </p:cNvPr>
            <p:cNvSpPr/>
            <p:nvPr/>
          </p:nvSpPr>
          <p:spPr>
            <a:xfrm>
              <a:off x="9247992" y="8243303"/>
              <a:ext cx="19766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b="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Заявка на </a:t>
              </a:r>
              <a:endParaRPr lang="en-US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endParaRPr>
            </a:p>
            <a:p>
              <a:r>
                <a:rPr lang="ru-RU" sz="1800" b="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Получение</a:t>
              </a:r>
            </a:p>
            <a:p>
              <a:r>
                <a:rPr lang="ru-RU" sz="1800" b="0" dirty="0">
                  <a:solidFill>
                    <a:schemeClr val="bg1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субсидии</a:t>
              </a:r>
            </a:p>
          </p:txBody>
        </p:sp>
      </p:grp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3ABBB99A-1185-4750-A842-78847163444A}"/>
              </a:ext>
            </a:extLst>
          </p:cNvPr>
          <p:cNvCxnSpPr>
            <a:cxnSpLocks/>
          </p:cNvCxnSpPr>
          <p:nvPr/>
        </p:nvCxnSpPr>
        <p:spPr>
          <a:xfrm>
            <a:off x="8306476" y="8387350"/>
            <a:ext cx="1099047" cy="0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2128020-5145-41E5-8184-0F4C59DD0226}"/>
              </a:ext>
            </a:extLst>
          </p:cNvPr>
          <p:cNvSpPr txBox="1"/>
          <p:nvPr/>
        </p:nvSpPr>
        <p:spPr>
          <a:xfrm>
            <a:off x="10303437" y="3116814"/>
            <a:ext cx="21378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Уполномоченная организация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A976A28-21C4-4800-B6E1-A20550D1814F}"/>
              </a:ext>
            </a:extLst>
          </p:cNvPr>
          <p:cNvSpPr txBox="1"/>
          <p:nvPr/>
        </p:nvSpPr>
        <p:spPr>
          <a:xfrm>
            <a:off x="10453730" y="367285"/>
            <a:ext cx="193062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Муниципалитет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483B74BA-A584-4BFB-9F1C-41B342015DE2}"/>
              </a:ext>
            </a:extLst>
          </p:cNvPr>
          <p:cNvCxnSpPr>
            <a:cxnSpLocks/>
          </p:cNvCxnSpPr>
          <p:nvPr/>
        </p:nvCxnSpPr>
        <p:spPr>
          <a:xfrm flipV="1">
            <a:off x="9562278" y="2382247"/>
            <a:ext cx="0" cy="4115229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7AE8ABBC-30E1-4EF5-9AAA-E42E92B0CDC7}"/>
              </a:ext>
            </a:extLst>
          </p:cNvPr>
          <p:cNvCxnSpPr>
            <a:cxnSpLocks/>
          </p:cNvCxnSpPr>
          <p:nvPr/>
        </p:nvCxnSpPr>
        <p:spPr>
          <a:xfrm>
            <a:off x="12656004" y="1981936"/>
            <a:ext cx="0" cy="2330401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B922B13-508F-45BD-BD98-78A44FACDC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25103" y="3040393"/>
            <a:ext cx="1140173" cy="873416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8282A879-8B92-4AC4-8F34-DC56BDB9FCB7}"/>
              </a:ext>
            </a:extLst>
          </p:cNvPr>
          <p:cNvSpPr/>
          <p:nvPr/>
        </p:nvSpPr>
        <p:spPr>
          <a:xfrm>
            <a:off x="11078387" y="4279915"/>
            <a:ext cx="1926404" cy="1200171"/>
          </a:xfrm>
          <a:prstGeom prst="rect">
            <a:avLst/>
          </a:prstGeom>
          <a:solidFill>
            <a:srgbClr val="F665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482C48-4B80-414A-A78A-DE8D4D4F2DDE}"/>
              </a:ext>
            </a:extLst>
          </p:cNvPr>
          <p:cNvSpPr txBox="1"/>
          <p:nvPr/>
        </p:nvSpPr>
        <p:spPr>
          <a:xfrm>
            <a:off x="11177098" y="4536093"/>
            <a:ext cx="17776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Перечисление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оплаты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651694EE-7FB4-4BB3-B6F3-03B76EE40C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60530" y="7814648"/>
            <a:ext cx="1438566" cy="2811142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548D830-D356-4A47-888D-A2AA1BB24B12}"/>
              </a:ext>
            </a:extLst>
          </p:cNvPr>
          <p:cNvCxnSpPr>
            <a:stCxn id="26" idx="1"/>
            <a:endCxn id="31" idx="3"/>
          </p:cNvCxnSpPr>
          <p:nvPr/>
        </p:nvCxnSpPr>
        <p:spPr>
          <a:xfrm flipH="1">
            <a:off x="2815752" y="4512120"/>
            <a:ext cx="2665596" cy="17558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Дуга 47">
            <a:extLst>
              <a:ext uri="{FF2B5EF4-FFF2-40B4-BE49-F238E27FC236}">
                <a16:creationId xmlns:a16="http://schemas.microsoft.com/office/drawing/2014/main" id="{FB8496BD-9379-4B79-89D7-FF33EE016CD8}"/>
              </a:ext>
            </a:extLst>
          </p:cNvPr>
          <p:cNvSpPr/>
          <p:nvPr/>
        </p:nvSpPr>
        <p:spPr>
          <a:xfrm flipH="1">
            <a:off x="9389302" y="6461373"/>
            <a:ext cx="345952" cy="355455"/>
          </a:xfrm>
          <a:prstGeom prst="arc">
            <a:avLst>
              <a:gd name="adj1" fmla="val 16200000"/>
              <a:gd name="adj2" fmla="val 5318858"/>
            </a:avLst>
          </a:prstGeom>
          <a:noFill/>
          <a:ln w="57150" cap="flat">
            <a:solidFill>
              <a:srgbClr val="F24A4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solidFill>
                  <a:srgbClr val="F24A49"/>
                </a:solidFill>
              </a:ln>
              <a:solidFill>
                <a:schemeClr val="bg2"/>
              </a:solidFill>
              <a:effectLst/>
              <a:uFillTx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634E6B5A-9A77-4528-91C2-C48861C4113B}"/>
              </a:ext>
            </a:extLst>
          </p:cNvPr>
          <p:cNvCxnSpPr>
            <a:cxnSpLocks/>
          </p:cNvCxnSpPr>
          <p:nvPr/>
        </p:nvCxnSpPr>
        <p:spPr>
          <a:xfrm>
            <a:off x="9542749" y="6794531"/>
            <a:ext cx="0" cy="954136"/>
          </a:xfrm>
          <a:prstGeom prst="line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A694659A-4CC5-47F3-BB32-5AEB6CB23F6C}"/>
              </a:ext>
            </a:extLst>
          </p:cNvPr>
          <p:cNvSpPr/>
          <p:nvPr/>
        </p:nvSpPr>
        <p:spPr>
          <a:xfrm>
            <a:off x="9312611" y="1678565"/>
            <a:ext cx="2173626" cy="703682"/>
          </a:xfrm>
          <a:prstGeom prst="rect">
            <a:avLst/>
          </a:prstGeom>
          <a:solidFill>
            <a:srgbClr val="78787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12155C7-6621-4053-97BC-08142FE6540D}"/>
              </a:ext>
            </a:extLst>
          </p:cNvPr>
          <p:cNvGrpSpPr/>
          <p:nvPr/>
        </p:nvGrpSpPr>
        <p:grpSpPr>
          <a:xfrm>
            <a:off x="9741380" y="1248583"/>
            <a:ext cx="693804" cy="693804"/>
            <a:chOff x="5624985" y="3759611"/>
            <a:chExt cx="741872" cy="741872"/>
          </a:xfrm>
          <a:solidFill>
            <a:srgbClr val="787878"/>
          </a:solidFill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2BAE8CC3-C401-4514-A310-DB1D5F70B79A}"/>
                </a:ext>
              </a:extLst>
            </p:cNvPr>
            <p:cNvSpPr/>
            <p:nvPr/>
          </p:nvSpPr>
          <p:spPr>
            <a:xfrm>
              <a:off x="5624985" y="3759611"/>
              <a:ext cx="741872" cy="7418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8" name="TextBox 22">
              <a:extLst>
                <a:ext uri="{FF2B5EF4-FFF2-40B4-BE49-F238E27FC236}">
                  <a16:creationId xmlns:a16="http://schemas.microsoft.com/office/drawing/2014/main" id="{269B9AA6-CFAF-41DE-AEF5-36B354C92C95}"/>
                </a:ext>
              </a:extLst>
            </p:cNvPr>
            <p:cNvSpPr txBox="1"/>
            <p:nvPr/>
          </p:nvSpPr>
          <p:spPr>
            <a:xfrm>
              <a:off x="5810804" y="3820056"/>
              <a:ext cx="370238" cy="60335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PT_Russia Text Bold" panose="02000503000000020004" pitchFamily="2" charset="0"/>
                  <a:ea typeface="PT_Russia Text Bold" panose="02000503000000020004" pitchFamily="2" charset="0"/>
                  <a:sym typeface="Helvetica Neue"/>
                </a:rPr>
                <a:t>8</a:t>
              </a:r>
            </a:p>
          </p:txBody>
        </p:sp>
      </p:grp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DA89E05C-9246-4E7B-B3BB-FB2F15232A4F}"/>
              </a:ext>
            </a:extLst>
          </p:cNvPr>
          <p:cNvSpPr/>
          <p:nvPr/>
        </p:nvSpPr>
        <p:spPr>
          <a:xfrm>
            <a:off x="9300382" y="1722993"/>
            <a:ext cx="211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Предоставление </a:t>
            </a:r>
          </a:p>
          <a:p>
            <a:r>
              <a:rPr lang="ru-RU" sz="18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субсидии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8F954A87-B5CA-4224-B02E-3B0302E7C532}"/>
              </a:ext>
            </a:extLst>
          </p:cNvPr>
          <p:cNvCxnSpPr>
            <a:cxnSpLocks/>
          </p:cNvCxnSpPr>
          <p:nvPr/>
        </p:nvCxnSpPr>
        <p:spPr>
          <a:xfrm>
            <a:off x="11486237" y="1998869"/>
            <a:ext cx="1169767" cy="0"/>
          </a:xfrm>
          <a:prstGeom prst="line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8111E7E-0B29-4259-8204-79960B7D8A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02798" y="206668"/>
            <a:ext cx="1025901" cy="947985"/>
          </a:xfrm>
          <a:prstGeom prst="rect">
            <a:avLst/>
          </a:prstGeom>
        </p:spPr>
      </p:pic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C7A7B0D-3A98-4F8B-AAA5-999ECAE30FE4}"/>
              </a:ext>
            </a:extLst>
          </p:cNvPr>
          <p:cNvGrpSpPr/>
          <p:nvPr/>
        </p:nvGrpSpPr>
        <p:grpSpPr>
          <a:xfrm>
            <a:off x="11745544" y="3841471"/>
            <a:ext cx="693804" cy="693804"/>
            <a:chOff x="5624985" y="3759611"/>
            <a:chExt cx="741872" cy="741872"/>
          </a:xfrm>
          <a:solidFill>
            <a:srgbClr val="F66560"/>
          </a:solidFill>
        </p:grpSpPr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A34FE894-3981-4D33-BD48-AF12F21ED52A}"/>
                </a:ext>
              </a:extLst>
            </p:cNvPr>
            <p:cNvSpPr/>
            <p:nvPr/>
          </p:nvSpPr>
          <p:spPr>
            <a:xfrm>
              <a:off x="5624985" y="3759611"/>
              <a:ext cx="741872" cy="7418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4" name="TextBox 22">
              <a:extLst>
                <a:ext uri="{FF2B5EF4-FFF2-40B4-BE49-F238E27FC236}">
                  <a16:creationId xmlns:a16="http://schemas.microsoft.com/office/drawing/2014/main" id="{1FDF583C-149C-4B64-A75A-510C0C2879E1}"/>
                </a:ext>
              </a:extLst>
            </p:cNvPr>
            <p:cNvSpPr txBox="1"/>
            <p:nvPr/>
          </p:nvSpPr>
          <p:spPr>
            <a:xfrm>
              <a:off x="5810804" y="3820056"/>
              <a:ext cx="370238" cy="60335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PT_Russia Text Bold" panose="02000503000000020004" pitchFamily="2" charset="0"/>
                  <a:ea typeface="PT_Russia Text Bold" panose="02000503000000020004" pitchFamily="2" charset="0"/>
                  <a:sym typeface="Helvetica Neue"/>
                </a:rPr>
                <a:t>9</a:t>
              </a:r>
            </a:p>
          </p:txBody>
        </p:sp>
      </p:grp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98234AA9-ADA0-C348-9F27-3CEE5B8CDE1F}"/>
              </a:ext>
            </a:extLst>
          </p:cNvPr>
          <p:cNvCxnSpPr>
            <a:cxnSpLocks/>
          </p:cNvCxnSpPr>
          <p:nvPr/>
        </p:nvCxnSpPr>
        <p:spPr>
          <a:xfrm flipH="1">
            <a:off x="4572001" y="9194800"/>
            <a:ext cx="8103861" cy="25419"/>
          </a:xfrm>
          <a:prstGeom prst="straightConnector1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862D11B-9546-6649-9975-49DA71710AF2}"/>
              </a:ext>
            </a:extLst>
          </p:cNvPr>
          <p:cNvCxnSpPr>
            <a:cxnSpLocks/>
          </p:cNvCxnSpPr>
          <p:nvPr/>
        </p:nvCxnSpPr>
        <p:spPr>
          <a:xfrm>
            <a:off x="12656004" y="5480086"/>
            <a:ext cx="19858" cy="3714714"/>
          </a:xfrm>
          <a:prstGeom prst="line">
            <a:avLst/>
          </a:prstGeom>
          <a:noFill/>
          <a:ln w="57150" cap="flat">
            <a:solidFill>
              <a:srgbClr val="F24A4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547953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Может выражаться в часах или в рублях (указать текстом и символами)…"/>
          <p:cNvSpPr txBox="1">
            <a:spLocks noGrp="1"/>
          </p:cNvSpPr>
          <p:nvPr>
            <p:ph type="body" idx="1"/>
          </p:nvPr>
        </p:nvSpPr>
        <p:spPr>
          <a:xfrm>
            <a:off x="-3416300" y="10600266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отличаться</a:t>
            </a:r>
            <a:r>
              <a:rPr dirty="0"/>
              <a:t> в </a:t>
            </a:r>
            <a:r>
              <a:rPr dirty="0" err="1"/>
              <a:t>зависимости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муниципалитета</a:t>
            </a:r>
            <a:r>
              <a:rPr dirty="0"/>
              <a:t> (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тоже</a:t>
            </a:r>
            <a:r>
              <a:rPr dirty="0"/>
              <a:t> </a:t>
            </a:r>
            <a:r>
              <a:rPr dirty="0" err="1"/>
              <a:t>обыграть</a:t>
            </a:r>
            <a:r>
              <a:rPr dirty="0"/>
              <a:t> </a:t>
            </a:r>
            <a:r>
              <a:rPr dirty="0" err="1"/>
              <a:t>символично</a:t>
            </a:r>
            <a:r>
              <a:rPr dirty="0"/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A46403-7067-4D03-8A4D-679B01E43923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D8DCF9-2B14-4067-B86E-5008660B56DF}"/>
              </a:ext>
            </a:extLst>
          </p:cNvPr>
          <p:cNvSpPr/>
          <p:nvPr/>
        </p:nvSpPr>
        <p:spPr>
          <a:xfrm>
            <a:off x="4593851" y="150135"/>
            <a:ext cx="3228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83F72A-5D81-4739-891D-AD7262A09367}"/>
              </a:ext>
            </a:extLst>
          </p:cNvPr>
          <p:cNvSpPr/>
          <p:nvPr/>
        </p:nvSpPr>
        <p:spPr>
          <a:xfrm>
            <a:off x="2299450" y="2463626"/>
            <a:ext cx="31753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Должен покрывать определенный объем услуг </a:t>
            </a:r>
          </a:p>
          <a:p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(программу ДО целиком)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54007-5855-43DE-BACF-781AE0091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659" y="2410764"/>
            <a:ext cx="1858611" cy="185861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4EE80BD-4784-AF47-9900-B8D935F7E1EE}"/>
              </a:ext>
            </a:extLst>
          </p:cNvPr>
          <p:cNvGrpSpPr/>
          <p:nvPr/>
        </p:nvGrpSpPr>
        <p:grpSpPr>
          <a:xfrm>
            <a:off x="5748853" y="2344515"/>
            <a:ext cx="3114115" cy="2159237"/>
            <a:chOff x="6826015" y="2521984"/>
            <a:chExt cx="5745031" cy="398343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C9DEF48-4C91-4DC4-A232-1279CBDFD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8920" y="2521984"/>
              <a:ext cx="5519221" cy="398343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43E5CC3-AEB8-4F4E-BCCA-6F14736AE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26015" y="4640264"/>
              <a:ext cx="2032976" cy="155733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6484500-7C3A-4F88-A5C1-327D5AE5E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38070" y="3861596"/>
              <a:ext cx="2032976" cy="1557336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F68B63-F3CD-4E50-BAC6-6DAD790923F9}"/>
              </a:ext>
            </a:extLst>
          </p:cNvPr>
          <p:cNvSpPr/>
          <p:nvPr/>
        </p:nvSpPr>
        <p:spPr>
          <a:xfrm>
            <a:off x="9198256" y="2711313"/>
            <a:ext cx="2991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Может отличаться в зависимости от муниципалитета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00D7D-55FE-BB47-A65B-6999FCD8A66A}"/>
              </a:ext>
            </a:extLst>
          </p:cNvPr>
          <p:cNvSpPr txBox="1"/>
          <p:nvPr/>
        </p:nvSpPr>
        <p:spPr>
          <a:xfrm>
            <a:off x="315420" y="1305076"/>
            <a:ext cx="1248618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6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Электронная реестровая запись, устанавливающая возможность ребенка получать образовательные услуги в определенном объеме (в рублях)</a:t>
            </a:r>
            <a:endParaRPr kumimoji="0" lang="ru-RU" sz="26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5A9A98-2B41-FA49-B176-1739DDD33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1977" y="7409085"/>
            <a:ext cx="2127830" cy="2753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153F6E-E5C0-1941-A3D2-DD4F66632124}"/>
              </a:ext>
            </a:extLst>
          </p:cNvPr>
          <p:cNvSpPr txBox="1"/>
          <p:nvPr/>
        </p:nvSpPr>
        <p:spPr>
          <a:xfrm>
            <a:off x="4068946" y="4832086"/>
            <a:ext cx="4866906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60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2 статуса сертификата</a:t>
            </a:r>
            <a:endParaRPr kumimoji="0" lang="ru-RU" sz="2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753FD8-A0E5-0D43-A933-F86554826496}"/>
              </a:ext>
            </a:extLst>
          </p:cNvPr>
          <p:cNvSpPr/>
          <p:nvPr/>
        </p:nvSpPr>
        <p:spPr>
          <a:xfrm>
            <a:off x="317404" y="5393118"/>
            <a:ext cx="61869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учета: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Позволяет записываться на любые программы ДО за счет муниципального задания или платные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Ведется персонифицированный учет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E24CB4-C173-2B4E-B7D2-8117A2E8CD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52598" y="7613435"/>
            <a:ext cx="2157012" cy="21570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1AEB0C-5921-BF4D-B420-B3C0F6828B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9753" y="7849175"/>
            <a:ext cx="1565293" cy="1565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FE8AD3-0719-5E46-8B49-CFB3DC18BFF0}"/>
              </a:ext>
            </a:extLst>
          </p:cNvPr>
          <p:cNvSpPr txBox="1"/>
          <p:nvPr/>
        </p:nvSpPr>
        <p:spPr>
          <a:xfrm>
            <a:off x="5075726" y="8012743"/>
            <a:ext cx="610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6A69C0-0BB2-3F44-A61D-BF0910AAAFD4}"/>
              </a:ext>
            </a:extLst>
          </p:cNvPr>
          <p:cNvSpPr txBox="1"/>
          <p:nvPr/>
        </p:nvSpPr>
        <p:spPr>
          <a:xfrm>
            <a:off x="7378127" y="8012743"/>
            <a:ext cx="610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=</a:t>
            </a:r>
            <a:endParaRPr kumimoji="0" lang="ru-RU" sz="7200" u="none" strike="noStrike" cap="none" spc="0" normalizeH="0" baseline="0" dirty="0">
              <a:ln>
                <a:noFill/>
              </a:ln>
              <a:solidFill>
                <a:srgbClr val="92278F"/>
              </a:solidFill>
              <a:effectLst/>
              <a:uFillTx/>
              <a:latin typeface="PT_Russia Text" panose="02000503000000020004" pitchFamily="2" charset="0"/>
              <a:ea typeface="PT_Russia Text" panose="02000503000000020004" pitchFamily="2" charset="0"/>
              <a:sym typeface="Helvetica Neue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43A38D-DA7A-7F42-A47A-F08912AC7B21}"/>
              </a:ext>
            </a:extLst>
          </p:cNvPr>
          <p:cNvSpPr/>
          <p:nvPr/>
        </p:nvSpPr>
        <p:spPr>
          <a:xfrm>
            <a:off x="6614620" y="5507495"/>
            <a:ext cx="6186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финансирования: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Дополнительно можно записываться на программы, переведенные на ПФ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Основное ограничение – объем средств на сертификате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92A880-0786-BB4B-9699-939063F7DAF3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7737B6-555D-4FA4-97F3-80C1E910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31" r="48241" b="-1"/>
          <a:stretch/>
        </p:blipFill>
        <p:spPr>
          <a:xfrm>
            <a:off x="9577712" y="2133600"/>
            <a:ext cx="3815292" cy="7601427"/>
          </a:xfrm>
          <a:prstGeom prst="rect">
            <a:avLst/>
          </a:prstGeom>
        </p:spPr>
      </p:pic>
      <p:sp>
        <p:nvSpPr>
          <p:cNvPr id="142" name="S = N * V,…"/>
          <p:cNvSpPr txBox="1">
            <a:spLocks noGrp="1"/>
          </p:cNvSpPr>
          <p:nvPr>
            <p:ph type="body" idx="1"/>
          </p:nvPr>
        </p:nvSpPr>
        <p:spPr>
          <a:xfrm>
            <a:off x="952500" y="3630069"/>
            <a:ext cx="11099800" cy="39899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40588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S</a:t>
            </a:r>
            <a:r>
              <a:rPr lang="en-US" sz="6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900" dirty="0"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–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общий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объем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бюджетных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средств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,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выделяемых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сертификаты</a:t>
            </a:r>
            <a:endParaRPr sz="36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0588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N</a:t>
            </a:r>
            <a:r>
              <a:rPr sz="39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–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количество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сертификатов</a:t>
            </a:r>
            <a:endParaRPr sz="36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0588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V</a:t>
            </a:r>
            <a:r>
              <a:rPr sz="39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lang="en-US" sz="39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9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– </a:t>
            </a:r>
            <a:r>
              <a:rPr lang="ru-RU"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номинал</a:t>
            </a:r>
            <a:r>
              <a:rPr sz="36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6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сертификата</a:t>
            </a:r>
            <a:endParaRPr lang="en-US" sz="36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0588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39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4B2B7-D0EB-494B-B6F1-E4C2D1DD5AFF}"/>
              </a:ext>
            </a:extLst>
          </p:cNvPr>
          <p:cNvSpPr/>
          <p:nvPr/>
        </p:nvSpPr>
        <p:spPr>
          <a:xfrm>
            <a:off x="2445570" y="170725"/>
            <a:ext cx="7475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Общий объем средств на ПФ</a:t>
            </a:r>
            <a:endParaRPr lang="ru-RU" sz="4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FCAD8B-8D93-410C-B739-E61556A59560}"/>
              </a:ext>
            </a:extLst>
          </p:cNvPr>
          <p:cNvSpPr/>
          <p:nvPr/>
        </p:nvSpPr>
        <p:spPr>
          <a:xfrm>
            <a:off x="649865" y="2320385"/>
            <a:ext cx="49151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800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S = N * V,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2D52CA-6A7F-48FB-9EAC-743B21A974F5}"/>
              </a:ext>
            </a:extLst>
          </p:cNvPr>
          <p:cNvSpPr/>
          <p:nvPr/>
        </p:nvSpPr>
        <p:spPr>
          <a:xfrm>
            <a:off x="952500" y="7916140"/>
            <a:ext cx="10338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6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Такие расчеты по каждому </a:t>
            </a:r>
          </a:p>
          <a:p>
            <a:pPr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6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муниципалитету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92A880-0786-BB4B-9699-939063F7DAF3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7737B6-555D-4FA4-97F3-80C1E910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31" r="48241" b="-1"/>
          <a:stretch/>
        </p:blipFill>
        <p:spPr>
          <a:xfrm>
            <a:off x="9577712" y="2133600"/>
            <a:ext cx="3815292" cy="76014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4B2B7-D0EB-494B-B6F1-E4C2D1DD5AFF}"/>
              </a:ext>
            </a:extLst>
          </p:cNvPr>
          <p:cNvSpPr/>
          <p:nvPr/>
        </p:nvSpPr>
        <p:spPr>
          <a:xfrm>
            <a:off x="523578" y="170725"/>
            <a:ext cx="11319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Как определяется стоимость программ ДО</a:t>
            </a:r>
            <a:endParaRPr lang="ru-RU" sz="4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2D52CA-6A7F-48FB-9EAC-743B21A974F5}"/>
              </a:ext>
            </a:extLst>
          </p:cNvPr>
          <p:cNvSpPr/>
          <p:nvPr/>
        </p:nvSpPr>
        <p:spPr>
          <a:xfrm>
            <a:off x="523578" y="2731373"/>
            <a:ext cx="10338840" cy="4500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rgbClr val="00B0F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Нормативные затраты в расчете на 1 человеко-час </a:t>
            </a:r>
            <a:r>
              <a:rPr lang="ru-RU" sz="3000" b="0" dirty="0">
                <a:solidFill>
                  <a:srgbClr val="00B0F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реализации дополнительной общеразвивающей программы:</a:t>
            </a:r>
          </a:p>
          <a:p>
            <a:pPr marL="571500" indent="-571500" algn="l" defTabSz="4405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определяются по методике ВШЭ в каждом муниципалитете</a:t>
            </a:r>
          </a:p>
          <a:p>
            <a:pPr marL="571500" indent="-571500" algn="l" defTabSz="4405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 разрезе направленностей</a:t>
            </a:r>
          </a:p>
          <a:p>
            <a:pPr marL="571500" indent="-571500" algn="l" defTabSz="4405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учитывают особенности реализации программ</a:t>
            </a:r>
          </a:p>
          <a:p>
            <a:pPr marL="571500" indent="-571500" algn="l" defTabSz="4405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3000" b="0"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C3B81-2C77-1247-9A15-34CC1F2F7764}"/>
              </a:ext>
            </a:extLst>
          </p:cNvPr>
          <p:cNvSpPr txBox="1"/>
          <p:nvPr/>
        </p:nvSpPr>
        <p:spPr>
          <a:xfrm>
            <a:off x="1156747" y="1642274"/>
            <a:ext cx="9523441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5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Нормативно-подушевое финансирование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A34237-4060-45FE-AE2F-2033C1478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578" y="7182020"/>
            <a:ext cx="1858611" cy="18586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1D0162-D82F-4858-B65B-1ED18792FCD1}"/>
              </a:ext>
            </a:extLst>
          </p:cNvPr>
          <p:cNvSpPr/>
          <p:nvPr/>
        </p:nvSpPr>
        <p:spPr>
          <a:xfrm>
            <a:off x="2535020" y="7430684"/>
            <a:ext cx="7296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i="1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Цена образовательной услуги может быть установлена поставщиком </a:t>
            </a:r>
          </a:p>
          <a:p>
            <a:pPr algn="l"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i="1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меньше норматива затрат</a:t>
            </a:r>
          </a:p>
        </p:txBody>
      </p:sp>
    </p:spTree>
    <p:extLst>
      <p:ext uri="{BB962C8B-B14F-4D97-AF65-F5344CB8AC3E}">
        <p14:creationId xmlns:p14="http://schemas.microsoft.com/office/powerpoint/2010/main" val="7157009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9BAC3C2-4629-7E48-B5C3-B3E6C0051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2906" y="4811181"/>
            <a:ext cx="2807851" cy="36336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ED8C12-56C5-7A47-9E57-A57043AD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0446" y="4809791"/>
            <a:ext cx="2807851" cy="36336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92A880-0786-BB4B-9699-939063F7DAF3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4B2B7-D0EB-494B-B6F1-E4C2D1DD5AFF}"/>
              </a:ext>
            </a:extLst>
          </p:cNvPr>
          <p:cNvSpPr/>
          <p:nvPr/>
        </p:nvSpPr>
        <p:spPr>
          <a:xfrm>
            <a:off x="295159" y="170725"/>
            <a:ext cx="1177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Блокировка и списание средств сертификата</a:t>
            </a:r>
            <a:endParaRPr lang="ru-RU" sz="4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C334F1-8F9A-1A4A-8E77-972BD936D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0446" y="1003642"/>
            <a:ext cx="2807851" cy="3633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228908-09FC-6945-8118-8674E4B91A0B}"/>
              </a:ext>
            </a:extLst>
          </p:cNvPr>
          <p:cNvSpPr txBox="1"/>
          <p:nvPr/>
        </p:nvSpPr>
        <p:spPr>
          <a:xfrm>
            <a:off x="1618652" y="1770958"/>
            <a:ext cx="438742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На сертификате 5 000 рублей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Записываемся на «Роботов» 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(норматив – 1 000 рублей/</a:t>
            </a:r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мес</a:t>
            </a: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D49910B-C0BF-B844-A3F3-C5C03F157FBF}"/>
              </a:ext>
            </a:extLst>
          </p:cNvPr>
          <p:cNvCxnSpPr>
            <a:cxnSpLocks/>
          </p:cNvCxnSpPr>
          <p:nvPr/>
        </p:nvCxnSpPr>
        <p:spPr>
          <a:xfrm>
            <a:off x="940143" y="4792593"/>
            <a:ext cx="1147156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Загнутый угол 16">
            <a:extLst>
              <a:ext uri="{FF2B5EF4-FFF2-40B4-BE49-F238E27FC236}">
                <a16:creationId xmlns:a16="http://schemas.microsoft.com/office/drawing/2014/main" id="{2312088B-3F74-4541-ABE0-BBFDA2BDF120}"/>
              </a:ext>
            </a:extLst>
          </p:cNvPr>
          <p:cNvSpPr/>
          <p:nvPr/>
        </p:nvSpPr>
        <p:spPr>
          <a:xfrm>
            <a:off x="508309" y="4065451"/>
            <a:ext cx="1110343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01.09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1AB610D-F79D-944F-BF67-E7ED903BB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3271" y="3176447"/>
            <a:ext cx="742083" cy="742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1055F8-109E-0D43-BAF6-5BECD71445F2}"/>
              </a:ext>
            </a:extLst>
          </p:cNvPr>
          <p:cNvSpPr txBox="1"/>
          <p:nvPr/>
        </p:nvSpPr>
        <p:spPr>
          <a:xfrm>
            <a:off x="2305354" y="3046625"/>
            <a:ext cx="469038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Блок. 4 000 рублей (до 31.12)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Спис</a:t>
            </a:r>
            <a:r>
              <a:rPr lang="ru-RU" sz="2200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1 000 рублей (за сентябрь)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Остаток - 1 000 рублей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FC1B169-592A-6A4A-B475-84E40096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2598" y="1003642"/>
            <a:ext cx="2807851" cy="36336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7E1195-E9A6-4B46-B14B-DE5B5EE6626D}"/>
              </a:ext>
            </a:extLst>
          </p:cNvPr>
          <p:cNvSpPr txBox="1"/>
          <p:nvPr/>
        </p:nvSpPr>
        <p:spPr>
          <a:xfrm>
            <a:off x="7902886" y="1901240"/>
            <a:ext cx="41101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Записываемся на «Танцы» 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(норматив – 500 рублей/</a:t>
            </a:r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мес</a:t>
            </a: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285C78-FD03-B642-84BB-DEE7B60FF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7505" y="3146529"/>
            <a:ext cx="742083" cy="7420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4D9932F-7739-824C-9A0F-CFB03E322AC2}"/>
              </a:ext>
            </a:extLst>
          </p:cNvPr>
          <p:cNvSpPr txBox="1"/>
          <p:nvPr/>
        </p:nvSpPr>
        <p:spPr>
          <a:xfrm>
            <a:off x="8589588" y="3016707"/>
            <a:ext cx="415979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Блок. 1 000 рублей (до 15.11)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Спис</a:t>
            </a:r>
            <a:r>
              <a:rPr lang="ru-RU" sz="2200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250 рублей (до 30.09)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Остаток - 0 рублей</a:t>
            </a:r>
          </a:p>
        </p:txBody>
      </p:sp>
      <p:sp>
        <p:nvSpPr>
          <p:cNvPr id="18" name="Загнутый угол 17">
            <a:extLst>
              <a:ext uri="{FF2B5EF4-FFF2-40B4-BE49-F238E27FC236}">
                <a16:creationId xmlns:a16="http://schemas.microsoft.com/office/drawing/2014/main" id="{18CA45C1-E1A8-0641-B7DB-5E0784D5168B}"/>
              </a:ext>
            </a:extLst>
          </p:cNvPr>
          <p:cNvSpPr/>
          <p:nvPr/>
        </p:nvSpPr>
        <p:spPr>
          <a:xfrm>
            <a:off x="6909263" y="4049403"/>
            <a:ext cx="1110343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15.09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F3DF2E-D7F1-8D4F-B7F1-30DD193590CA}"/>
              </a:ext>
            </a:extLst>
          </p:cNvPr>
          <p:cNvSpPr txBox="1"/>
          <p:nvPr/>
        </p:nvSpPr>
        <p:spPr>
          <a:xfrm>
            <a:off x="1618652" y="5715874"/>
            <a:ext cx="44563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Отчисляемся с «Роботов» 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(не интересная ребенку область)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B2256F1-2DA4-3544-BEEC-DC88AB49E99A}"/>
              </a:ext>
            </a:extLst>
          </p:cNvPr>
          <p:cNvCxnSpPr>
            <a:cxnSpLocks/>
          </p:cNvCxnSpPr>
          <p:nvPr/>
        </p:nvCxnSpPr>
        <p:spPr>
          <a:xfrm>
            <a:off x="940143" y="8583825"/>
            <a:ext cx="1147156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F116249-AFF3-F14C-BE32-4C3167B5C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3271" y="6989630"/>
            <a:ext cx="742083" cy="7420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81825E-431D-5B4F-8EB9-6A478C2D64BA}"/>
              </a:ext>
            </a:extLst>
          </p:cNvPr>
          <p:cNvSpPr txBox="1"/>
          <p:nvPr/>
        </p:nvSpPr>
        <p:spPr>
          <a:xfrm>
            <a:off x="2305354" y="7029085"/>
            <a:ext cx="453169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Возврат</a:t>
            </a: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 2 000 рублей (до 31.12)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Остаток - </a:t>
            </a:r>
            <a:r>
              <a:rPr lang="ru-RU" sz="2200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2</a:t>
            </a: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 000 рублей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BFCF6-EACF-4346-8E0E-8A104EB4A58A}"/>
              </a:ext>
            </a:extLst>
          </p:cNvPr>
          <p:cNvSpPr txBox="1"/>
          <p:nvPr/>
        </p:nvSpPr>
        <p:spPr>
          <a:xfrm>
            <a:off x="7902886" y="5692268"/>
            <a:ext cx="49436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Записываемся на «Юный биолог» 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(норматив – 650 рублей/</a:t>
            </a:r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мес</a:t>
            </a: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61AE37-856A-3A4F-9BE8-6A5FD147B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7505" y="6989630"/>
            <a:ext cx="742083" cy="742083"/>
          </a:xfrm>
          <a:prstGeom prst="rect">
            <a:avLst/>
          </a:prstGeom>
        </p:spPr>
      </p:pic>
      <p:sp>
        <p:nvSpPr>
          <p:cNvPr id="28" name="Загнутый угол 27">
            <a:extLst>
              <a:ext uri="{FF2B5EF4-FFF2-40B4-BE49-F238E27FC236}">
                <a16:creationId xmlns:a16="http://schemas.microsoft.com/office/drawing/2014/main" id="{BA5E2F4B-51A3-6F47-B30C-F3DA71532D27}"/>
              </a:ext>
            </a:extLst>
          </p:cNvPr>
          <p:cNvSpPr/>
          <p:nvPr/>
        </p:nvSpPr>
        <p:spPr>
          <a:xfrm>
            <a:off x="508309" y="7856479"/>
            <a:ext cx="1110343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30.10</a:t>
            </a:r>
          </a:p>
        </p:txBody>
      </p:sp>
      <p:sp>
        <p:nvSpPr>
          <p:cNvPr id="33" name="Загнутый угол 32">
            <a:extLst>
              <a:ext uri="{FF2B5EF4-FFF2-40B4-BE49-F238E27FC236}">
                <a16:creationId xmlns:a16="http://schemas.microsoft.com/office/drawing/2014/main" id="{6E8D751B-3F34-FC4C-B807-433E13ABEF87}"/>
              </a:ext>
            </a:extLst>
          </p:cNvPr>
          <p:cNvSpPr/>
          <p:nvPr/>
        </p:nvSpPr>
        <p:spPr>
          <a:xfrm>
            <a:off x="6909263" y="7840431"/>
            <a:ext cx="1110343" cy="526475"/>
          </a:xfrm>
          <a:prstGeom prst="foldedCorner">
            <a:avLst/>
          </a:prstGeom>
          <a:solidFill>
            <a:srgbClr val="9227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200" b="0" dirty="0">
                <a:solidFill>
                  <a:srgbClr val="FFFFFF"/>
                </a:solidFill>
                <a:sym typeface="Helvetica Neue Medium"/>
              </a:rPr>
              <a:t>01.10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CE99BE-0E8E-6E44-A7D2-CA24DCABD7E1}"/>
              </a:ext>
            </a:extLst>
          </p:cNvPr>
          <p:cNvSpPr txBox="1"/>
          <p:nvPr/>
        </p:nvSpPr>
        <p:spPr>
          <a:xfrm>
            <a:off x="8589588" y="6791693"/>
            <a:ext cx="413895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Блок. 1 950 рублей (до 31.12)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Спис</a:t>
            </a:r>
            <a:r>
              <a:rPr lang="ru-RU" sz="2200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650 рублей (до 31.10)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Остаток - </a:t>
            </a:r>
            <a:r>
              <a:rPr lang="ru-RU" sz="2200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50</a:t>
            </a:r>
            <a:r>
              <a:rPr kumimoji="0" lang="ru-RU" sz="22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024579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F1EB1E-5058-41C0-AA0B-5E6C4F357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6674" y="4593063"/>
            <a:ext cx="3205270" cy="27947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8FA421-C4FA-499E-ABDD-42D36A3AA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942" y="4622854"/>
            <a:ext cx="3205270" cy="27947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67DBF9-899A-490F-A81D-34BF84E4F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098" y="4622854"/>
            <a:ext cx="3205270" cy="27947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F03842-4947-4E6D-AF8A-1BAF1B28A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6994" y="1495839"/>
            <a:ext cx="3205271" cy="27947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EA48AF-D7BA-4E88-8019-FE7FB8945E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2400" y="1495839"/>
            <a:ext cx="3205271" cy="279479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3C56161-CFF8-E34E-9136-503BCF349843}"/>
              </a:ext>
            </a:extLst>
          </p:cNvPr>
          <p:cNvSpPr/>
          <p:nvPr/>
        </p:nvSpPr>
        <p:spPr>
          <a:xfrm>
            <a:off x="-1" y="0"/>
            <a:ext cx="13159409" cy="1049336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831FD0-6CE2-4AA5-A5AC-3C1424256A6C}"/>
              </a:ext>
            </a:extLst>
          </p:cNvPr>
          <p:cNvSpPr/>
          <p:nvPr/>
        </p:nvSpPr>
        <p:spPr>
          <a:xfrm>
            <a:off x="3759169" y="150266"/>
            <a:ext cx="5256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Порядок внедрения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3D8FE3-4E23-4B2A-9ACB-761202F40850}"/>
              </a:ext>
            </a:extLst>
          </p:cNvPr>
          <p:cNvSpPr/>
          <p:nvPr/>
        </p:nvSpPr>
        <p:spPr>
          <a:xfrm>
            <a:off x="3153453" y="2077629"/>
            <a:ext cx="22131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Утверждение дорожной карты и назначение ответственных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8935FE-E778-4B59-9D18-C81D3479BBAC}"/>
              </a:ext>
            </a:extLst>
          </p:cNvPr>
          <p:cNvSpPr/>
          <p:nvPr/>
        </p:nvSpPr>
        <p:spPr>
          <a:xfrm>
            <a:off x="6587624" y="1840643"/>
            <a:ext cx="2428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8655">
              <a:defRPr sz="2952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Очный семинар для муниципалитетов по основным вопросам </a:t>
            </a:r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персфинансирования</a:t>
            </a:r>
            <a:endParaRPr lang="ru-RU" sz="20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C0483A-E6F9-4677-BDBB-6B71677B0517}"/>
              </a:ext>
            </a:extLst>
          </p:cNvPr>
          <p:cNvSpPr/>
          <p:nvPr/>
        </p:nvSpPr>
        <p:spPr>
          <a:xfrm>
            <a:off x="1582837" y="5376040"/>
            <a:ext cx="2230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Вебинар</a:t>
            </a: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по задачам дорожной карты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FC79963-5496-AC44-A5E1-7C68A63639F8}"/>
              </a:ext>
            </a:extLst>
          </p:cNvPr>
          <p:cNvSpPr/>
          <p:nvPr/>
        </p:nvSpPr>
        <p:spPr>
          <a:xfrm>
            <a:off x="5211404" y="5360847"/>
            <a:ext cx="2064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Выполнение задач муниципалитетами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FCAB462-E05F-4F47-B679-C97F32168C85}"/>
              </a:ext>
            </a:extLst>
          </p:cNvPr>
          <p:cNvSpPr/>
          <p:nvPr/>
        </p:nvSpPr>
        <p:spPr>
          <a:xfrm>
            <a:off x="8624685" y="5023279"/>
            <a:ext cx="2230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Вебинар</a:t>
            </a:r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по задачам дорожной карты и обратной связи по сделанному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96227-C158-9945-AE80-7BA990D2929D}"/>
              </a:ext>
            </a:extLst>
          </p:cNvPr>
          <p:cNvSpPr txBox="1"/>
          <p:nvPr/>
        </p:nvSpPr>
        <p:spPr>
          <a:xfrm>
            <a:off x="4260020" y="7985919"/>
            <a:ext cx="533700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Поддержка на всем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spc="0" normalizeH="0" baseline="0" dirty="0">
                <a:ln>
                  <a:noFill/>
                </a:ln>
                <a:solidFill>
                  <a:srgbClr val="92278F"/>
                </a:solidFill>
                <a:effectLst/>
                <a:uFillTx/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протяжении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D1243-6818-4BDB-A070-2CFACBD707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26079" y="7706459"/>
            <a:ext cx="1523289" cy="15232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786</Words>
  <Application>Microsoft Macintosh PowerPoint</Application>
  <PresentationFormat>Произвольный</PresentationFormat>
  <Paragraphs>181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Open Sans</vt:lpstr>
      <vt:lpstr>PT_Russia Text</vt:lpstr>
      <vt:lpstr>PT_Russia Text Bold</vt:lpstr>
      <vt:lpstr>PT_Russia Text Medium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персонифицированного финансирования дополнительного образования детей</dc:title>
  <dc:creator>Maria</dc:creator>
  <cp:lastModifiedBy>Kostin Alexander</cp:lastModifiedBy>
  <cp:revision>122</cp:revision>
  <dcterms:modified xsi:type="dcterms:W3CDTF">2019-12-16T17:27:09Z</dcterms:modified>
</cp:coreProperties>
</file>