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8" r:id="rId3"/>
    <p:sldId id="257" r:id="rId4"/>
    <p:sldId id="283" r:id="rId5"/>
    <p:sldId id="289" r:id="rId6"/>
    <p:sldId id="285" r:id="rId7"/>
    <p:sldId id="286" r:id="rId8"/>
    <p:sldId id="291" r:id="rId9"/>
    <p:sldId id="292" r:id="rId10"/>
    <p:sldId id="293" r:id="rId11"/>
    <p:sldId id="295" r:id="rId12"/>
    <p:sldId id="294" r:id="rId13"/>
    <p:sldId id="297" r:id="rId14"/>
    <p:sldId id="287" r:id="rId15"/>
    <p:sldId id="2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99"/>
    <a:srgbClr val="006600"/>
    <a:srgbClr val="416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2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96" y="54"/>
      </p:cViewPr>
      <p:guideLst>
        <p:guide orient="horz" pos="4008"/>
        <p:guide pos="3840"/>
        <p:guide orient="horz" pos="576"/>
        <p:guide orient="horz" pos="2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8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5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6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7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2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57" y="256494"/>
            <a:ext cx="1368152" cy="1682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65663" y="6243581"/>
            <a:ext cx="3618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16 января 2025 год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6125" y="2276871"/>
            <a:ext cx="9437643" cy="16826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Вопросы преемственности между школами и детскими садами в образовательных организациях </a:t>
            </a:r>
            <a:r>
              <a:rPr lang="ru-RU" sz="3200" b="1" dirty="0" err="1">
                <a:solidFill>
                  <a:srgbClr val="FF0000"/>
                </a:solidFill>
              </a:rPr>
              <a:t>Устьянского</a:t>
            </a:r>
            <a:r>
              <a:rPr lang="ru-RU" sz="3200" b="1" dirty="0">
                <a:solidFill>
                  <a:srgbClr val="FF0000"/>
                </a:solidFill>
              </a:rPr>
              <a:t> муниципального округа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90858" y="4633381"/>
            <a:ext cx="4158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Китаева Татьяна Николаевна, </a:t>
            </a:r>
          </a:p>
          <a:p>
            <a:r>
              <a:rPr lang="ru-RU" b="1" dirty="0"/>
              <a:t>заместитель заведующего отделом дошкольного, общего и 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38626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3776CF-0E9D-43BA-93C3-5C29FB7C5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54" y="300446"/>
            <a:ext cx="10670901" cy="600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2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877CE-A0D7-4C2E-986B-9BE2483C7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направления развития</a:t>
            </a:r>
            <a:b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дошкольного образования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Устьянского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на 2024-2025 учебный год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B8312D-521E-4F6A-A5C8-9D504E6B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Обеспечение качества дошкольного образования. Повышение профессиональной компетентности педагогов;</a:t>
            </a:r>
          </a:p>
          <a:p>
            <a:r>
              <a:rPr lang="ru-RU" dirty="0"/>
              <a:t>Реализация проекта по трудовому воспитанию «Учимся трудиться»;</a:t>
            </a:r>
          </a:p>
          <a:p>
            <a:r>
              <a:rPr lang="ru-RU" dirty="0"/>
              <a:t>Совершенствование работы с детьми с ОВЗ;</a:t>
            </a:r>
          </a:p>
          <a:p>
            <a:r>
              <a:rPr lang="ru-RU" b="1" dirty="0"/>
              <a:t>Преемственность дошкольного и начального общего образования</a:t>
            </a:r>
            <a:r>
              <a:rPr lang="ru-RU" dirty="0"/>
              <a:t>;</a:t>
            </a:r>
          </a:p>
          <a:p>
            <a:r>
              <a:rPr lang="ru-RU" dirty="0"/>
              <a:t>Просвещение родителей через реализацию муниципального проекта «Центр осознанного и ответственного родительства».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33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12192000" cy="836712"/>
          </a:xfrm>
          <a:prstGeom prst="wedgeRectCallout">
            <a:avLst>
              <a:gd name="adj1" fmla="val -23947"/>
              <a:gd name="adj2" fmla="val 96704"/>
            </a:avLst>
          </a:prstGeom>
          <a:solidFill>
            <a:srgbClr val="92D050"/>
          </a:solidFill>
          <a:ln w="38100" cap="flat" cmpd="sng" algn="ctr">
            <a:solidFill>
              <a:srgbClr val="FFFF00"/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2A002A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Организация преемственности </a:t>
            </a:r>
            <a:b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2A002A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</a:b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2A002A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дошкольного и начального образования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469601" y="1174829"/>
            <a:ext cx="9718623" cy="1871293"/>
            <a:chOff x="2473353" y="1659692"/>
            <a:chExt cx="9718623" cy="348303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Прямоугольник 4"/>
            <p:cNvSpPr/>
            <p:nvPr/>
          </p:nvSpPr>
          <p:spPr>
            <a:xfrm>
              <a:off x="2473353" y="1659692"/>
              <a:ext cx="9718623" cy="3483038"/>
            </a:xfrm>
            <a:prstGeom prst="rect">
              <a:avLst/>
            </a:prstGeom>
            <a:ln/>
            <a:sp3d contourW="19050" prstMaterial="metal">
              <a:bevelT w="88900" h="203200"/>
              <a:bevelB w="165100" h="2540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962612" y="1835123"/>
              <a:ext cx="7108166" cy="30988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i="1" u="sng" dirty="0">
                  <a:solidFill>
                    <a:srgbClr val="2A002A"/>
                  </a:solidFill>
                  <a:latin typeface="Bookman Old Style" pitchFamily="18" charset="0"/>
                </a:rPr>
                <a:t>Дошкольное образование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i="1" dirty="0">
                  <a:solidFill>
                    <a:srgbClr val="2A002A"/>
                  </a:solidFill>
                  <a:latin typeface="Bookman Old Style" pitchFamily="18" charset="0"/>
                </a:rPr>
                <a:t> формирование личностных качеств – основа успешного обучения в школе </a:t>
              </a:r>
              <a:endParaRPr lang="ru-RU" sz="2200" b="1" i="1" kern="1200" dirty="0">
                <a:solidFill>
                  <a:srgbClr val="2A002A"/>
                </a:solidFill>
                <a:effectLst/>
                <a:latin typeface="Bookman Old Style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469601" y="3649969"/>
            <a:ext cx="9718623" cy="1763179"/>
            <a:chOff x="2473353" y="3491859"/>
            <a:chExt cx="9718623" cy="176317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Прямоугольник 7"/>
            <p:cNvSpPr/>
            <p:nvPr/>
          </p:nvSpPr>
          <p:spPr>
            <a:xfrm>
              <a:off x="2473353" y="3491859"/>
              <a:ext cx="9718623" cy="1763179"/>
            </a:xfrm>
            <a:prstGeom prst="rect">
              <a:avLst/>
            </a:prstGeom>
            <a:ln/>
            <a:sp3d contourW="19050" prstMaterial="metal">
              <a:bevelT w="88900" h="203200"/>
              <a:bevelB w="165100" h="2540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2473353" y="3491859"/>
              <a:ext cx="9649847" cy="176317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i="1" u="sng" dirty="0">
                  <a:solidFill>
                    <a:srgbClr val="2A002A"/>
                  </a:solidFill>
                  <a:latin typeface="Bookman Old Style" pitchFamily="18" charset="0"/>
                </a:rPr>
                <a:t>Начальная школа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b="1" i="1" dirty="0">
                  <a:solidFill>
                    <a:srgbClr val="2A002A"/>
                  </a:solidFill>
                  <a:latin typeface="Bookman Old Style" pitchFamily="18" charset="0"/>
                </a:rPr>
                <a:t>о</a:t>
              </a:r>
              <a:r>
                <a:rPr lang="ru-RU" sz="2200" b="1" i="1" kern="1200" dirty="0">
                  <a:solidFill>
                    <a:srgbClr val="2A002A"/>
                  </a:solidFill>
                  <a:effectLst/>
                  <a:latin typeface="Bookman Old Style" pitchFamily="18" charset="0"/>
                </a:rPr>
                <a:t>пора на достижения дошкольника, развитие накопленного потенциала</a:t>
              </a: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109868-EAEB-4D8D-8FFB-AAEEEBF5FD5E}"/>
              </a:ext>
            </a:extLst>
          </p:cNvPr>
          <p:cNvSpPr/>
          <p:nvPr/>
        </p:nvSpPr>
        <p:spPr>
          <a:xfrm>
            <a:off x="940527" y="5499071"/>
            <a:ext cx="1017892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Под </a:t>
            </a:r>
            <a:r>
              <a:rPr lang="ru-RU" sz="2400" b="1" dirty="0">
                <a:solidFill>
                  <a:srgbClr val="FF0000"/>
                </a:solidFill>
              </a:rPr>
              <a:t>преемственностью</a:t>
            </a:r>
            <a:r>
              <a:rPr lang="ru-RU" b="1" dirty="0"/>
              <a:t> следует понимать </a:t>
            </a:r>
            <a:r>
              <a:rPr lang="ru-RU" sz="2000" b="1" dirty="0">
                <a:solidFill>
                  <a:srgbClr val="FF0000"/>
                </a:solidFill>
              </a:rPr>
              <a:t>построение единой содержательной линии</a:t>
            </a:r>
            <a:r>
              <a:rPr lang="ru-RU" b="1" dirty="0"/>
              <a:t>, обеспечивающей эффективное поступательное </a:t>
            </a:r>
            <a:r>
              <a:rPr lang="ru-RU" sz="2000" b="1" dirty="0">
                <a:solidFill>
                  <a:srgbClr val="FF0000"/>
                </a:solidFill>
              </a:rPr>
              <a:t>развитие </a:t>
            </a:r>
            <a:r>
              <a:rPr lang="ru-RU" sz="2000" b="1" dirty="0" err="1">
                <a:solidFill>
                  <a:srgbClr val="FF0000"/>
                </a:solidFill>
              </a:rPr>
              <a:t>обучащегося</a:t>
            </a:r>
            <a:r>
              <a:rPr lang="ru-RU" sz="2000" b="1" dirty="0">
                <a:solidFill>
                  <a:srgbClr val="FF0000"/>
                </a:solidFill>
              </a:rPr>
              <a:t>, его успешный переход </a:t>
            </a:r>
            <a:r>
              <a:rPr lang="ru-RU" b="1" dirty="0"/>
              <a:t>на </a:t>
            </a:r>
            <a:r>
              <a:rPr lang="ru-RU" sz="2000" b="1" dirty="0">
                <a:solidFill>
                  <a:srgbClr val="FF0000"/>
                </a:solidFill>
              </a:rPr>
              <a:t>следующий уровень образования,  </a:t>
            </a:r>
            <a:r>
              <a:rPr lang="ru-RU" b="1" dirty="0"/>
              <a:t>это  плавный переход от одного образовательного уровня к другому, сохраняющий методы и формы обучения и воспитания.  </a:t>
            </a:r>
          </a:p>
          <a:p>
            <a:endParaRPr lang="ru-RU" b="1" dirty="0"/>
          </a:p>
          <a:p>
            <a:endParaRPr lang="ru-RU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765008-DFA2-4C19-830B-BE33B656FF9E}"/>
              </a:ext>
            </a:extLst>
          </p:cNvPr>
          <p:cNvSpPr txBox="1"/>
          <p:nvPr/>
        </p:nvSpPr>
        <p:spPr>
          <a:xfrm>
            <a:off x="4289374" y="3132045"/>
            <a:ext cx="4010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БЕСШОВНАЯ СИСТЕМА ОБРАЗОВАНИЯ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>
            <a:hlinkClick r:id="" action="ppaction://ole?verb=0"/>
            <a:extLst>
              <a:ext uri="{FF2B5EF4-FFF2-40B4-BE49-F238E27FC236}">
                <a16:creationId xmlns:a16="http://schemas.microsoft.com/office/drawing/2014/main" id="{C099AE87-82D6-4138-95E4-ED073B281E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410521"/>
              </p:ext>
            </p:extLst>
          </p:nvPr>
        </p:nvGraphicFramePr>
        <p:xfrm>
          <a:off x="622662" y="350248"/>
          <a:ext cx="11197771" cy="6298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Presentation" r:id="rId3" imgW="6350040" imgH="3571920" progId="PowerPoint.Show.12">
                  <p:embed/>
                </p:oleObj>
              </mc:Choice>
              <mc:Fallback>
                <p:oleObj name="Presentation" r:id="rId3" imgW="6350040" imgH="35719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662" y="350248"/>
                        <a:ext cx="11197771" cy="6298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90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80DF5D-9A47-4A1D-943D-3BF984E75A48}"/>
              </a:ext>
            </a:extLst>
          </p:cNvPr>
          <p:cNvSpPr txBox="1"/>
          <p:nvPr/>
        </p:nvSpPr>
        <p:spPr>
          <a:xfrm>
            <a:off x="8441478" y="2305859"/>
            <a:ext cx="283276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9" name="Date Placeholder 5">
            <a:extLst>
              <a:ext uri="{FF2B5EF4-FFF2-40B4-BE49-F238E27FC236}">
                <a16:creationId xmlns:a16="http://schemas.microsoft.com/office/drawing/2014/main" id="{80E38B08-802D-4164-A9F1-6C44A3B3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795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21-23.08.2024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Учитель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128" y="1293984"/>
            <a:ext cx="3356698" cy="499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Учитель\Desktop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477" y="1320624"/>
            <a:ext cx="3571738" cy="496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65AB0A-6BF2-4CBD-8513-493021978D7E}"/>
              </a:ext>
            </a:extLst>
          </p:cNvPr>
          <p:cNvSpPr/>
          <p:nvPr/>
        </p:nvSpPr>
        <p:spPr>
          <a:xfrm>
            <a:off x="235131" y="121113"/>
            <a:ext cx="10946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Совместное совещания руководителей ДОО, старших воспитателей и  заместителей директоров по УВР по теме: «Преемственность детского сада и школы: точки соприкосновения»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1390F5-EEC5-4612-8C78-07313C245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1104754"/>
            <a:ext cx="4396346" cy="24729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5A7D21-4947-481A-9AEA-D482687B3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3820488"/>
            <a:ext cx="4396346" cy="24695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508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80DF5D-9A47-4A1D-943D-3BF984E75A48}"/>
              </a:ext>
            </a:extLst>
          </p:cNvPr>
          <p:cNvSpPr txBox="1"/>
          <p:nvPr/>
        </p:nvSpPr>
        <p:spPr>
          <a:xfrm>
            <a:off x="8441478" y="2305859"/>
            <a:ext cx="283276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pic>
        <p:nvPicPr>
          <p:cNvPr id="32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18684" y="247650"/>
            <a:ext cx="1095375" cy="647700"/>
          </a:xfrm>
          <a:prstGeom prst="rect">
            <a:avLst/>
          </a:prstGeom>
        </p:spPr>
      </p:pic>
      <p:sp>
        <p:nvSpPr>
          <p:cNvPr id="39" name="Date Placeholder 5">
            <a:extLst>
              <a:ext uri="{FF2B5EF4-FFF2-40B4-BE49-F238E27FC236}">
                <a16:creationId xmlns:a16="http://schemas.microsoft.com/office/drawing/2014/main" id="{80E38B08-802D-4164-A9F1-6C44A3B3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795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21-23.08.2024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Учитель\Desktop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13442" y="-572171"/>
            <a:ext cx="3249859" cy="485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итель\Desktop\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09987" y="2560283"/>
            <a:ext cx="2905184" cy="510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13848C-4C30-489B-8647-4FA3191423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48" t="24637" r="46862" b="6981"/>
          <a:stretch/>
        </p:blipFill>
        <p:spPr>
          <a:xfrm>
            <a:off x="5851940" y="178815"/>
            <a:ext cx="4859603" cy="6607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402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17C71D4-96D9-4628-B1EF-A0D758F5F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59578"/>
              </p:ext>
            </p:extLst>
          </p:nvPr>
        </p:nvGraphicFramePr>
        <p:xfrm>
          <a:off x="261257" y="22833795"/>
          <a:ext cx="9222377" cy="2941302"/>
        </p:xfrm>
        <a:graphic>
          <a:graphicData uri="http://schemas.openxmlformats.org/drawingml/2006/table">
            <a:tbl>
              <a:tblPr firstRow="1" firstCol="1" bandRow="1"/>
              <a:tblGrid>
                <a:gridCol w="2286000">
                  <a:extLst>
                    <a:ext uri="{9D8B030D-6E8A-4147-A177-3AD203B41FA5}">
                      <a16:colId xmlns:a16="http://schemas.microsoft.com/office/drawing/2014/main" val="681693761"/>
                    </a:ext>
                  </a:extLst>
                </a:gridCol>
                <a:gridCol w="4568373">
                  <a:extLst>
                    <a:ext uri="{9D8B030D-6E8A-4147-A177-3AD203B41FA5}">
                      <a16:colId xmlns:a16="http://schemas.microsoft.com/office/drawing/2014/main" val="2443609752"/>
                    </a:ext>
                  </a:extLst>
                </a:gridCol>
                <a:gridCol w="2368004">
                  <a:extLst>
                    <a:ext uri="{9D8B030D-6E8A-4147-A177-3AD203B41FA5}">
                      <a16:colId xmlns:a16="http://schemas.microsoft.com/office/drawing/2014/main" val="2266050230"/>
                    </a:ext>
                  </a:extLst>
                </a:gridCol>
              </a:tblGrid>
              <a:tr h="2941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70583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A407E26-1CA4-4040-888F-ABB15A91E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767997"/>
              </p:ext>
            </p:extLst>
          </p:nvPr>
        </p:nvGraphicFramePr>
        <p:xfrm>
          <a:off x="812074" y="123793"/>
          <a:ext cx="10630988" cy="6433761"/>
        </p:xfrm>
        <a:graphic>
          <a:graphicData uri="http://schemas.openxmlformats.org/drawingml/2006/table">
            <a:tbl>
              <a:tblPr firstRow="1" firstCol="1" bandRow="1"/>
              <a:tblGrid>
                <a:gridCol w="2074817">
                  <a:extLst>
                    <a:ext uri="{9D8B030D-6E8A-4147-A177-3AD203B41FA5}">
                      <a16:colId xmlns:a16="http://schemas.microsoft.com/office/drawing/2014/main" val="2838314389"/>
                    </a:ext>
                  </a:extLst>
                </a:gridCol>
                <a:gridCol w="5826482">
                  <a:extLst>
                    <a:ext uri="{9D8B030D-6E8A-4147-A177-3AD203B41FA5}">
                      <a16:colId xmlns:a16="http://schemas.microsoft.com/office/drawing/2014/main" val="2198766057"/>
                    </a:ext>
                  </a:extLst>
                </a:gridCol>
                <a:gridCol w="2729689">
                  <a:extLst>
                    <a:ext uri="{9D8B030D-6E8A-4147-A177-3AD203B41FA5}">
                      <a16:colId xmlns:a16="http://schemas.microsoft.com/office/drawing/2014/main" val="3613503178"/>
                    </a:ext>
                  </a:extLst>
                </a:gridCol>
              </a:tblGrid>
              <a:tr h="64337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детьми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(психологическая готовность ребёнка к школе)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Посещение школьной линейки 1 сентября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воспитанниками подготовительной к школе группы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Экскурсии в школу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 дошкольника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Пресс-конференция «Разговор о школе» (дети - детям)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Мастер-класс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первоклассников для детей подготовительных к школе групп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(н-р,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«Учат школьники», «Вместе со старшими друзьями»)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Совместная проектно-исследовательская конференция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Видеописьмо от дошкольников для первоклассников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(н-р, «Мы хотим у вас спросить..», «Здравствуй, школа!» и др.)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видеописьмо от первоклассников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дошкольникам «Спрашивали? Отвечаем!», «Мы из школы шлем привет» и др.).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Видеовстречи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через СФЕРУМ «Что произошло за неделю в школе и в детском саду»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Дополнительное образование (кружки в школе)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Совместные мероприятия дошколят и школьников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Школьники выступают в качестве членов жюри на конкурсах у дошкольников (например, конкурс чтецов "Мы о семье стихами говорим")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смены летнего оздоровительного лагеря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 дошкольников и младших школьников</a:t>
                      </a: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сентября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договоренности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раз в квартал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Июнь - июль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810" marR="418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350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87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F0CCE06-AAC3-4339-A3AB-54B129CE7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990237"/>
              </p:ext>
            </p:extLst>
          </p:nvPr>
        </p:nvGraphicFramePr>
        <p:xfrm>
          <a:off x="613954" y="293832"/>
          <a:ext cx="11064238" cy="6146673"/>
        </p:xfrm>
        <a:graphic>
          <a:graphicData uri="http://schemas.openxmlformats.org/drawingml/2006/table">
            <a:tbl>
              <a:tblPr firstRow="1" firstCol="1" bandRow="1"/>
              <a:tblGrid>
                <a:gridCol w="2313918">
                  <a:extLst>
                    <a:ext uri="{9D8B030D-6E8A-4147-A177-3AD203B41FA5}">
                      <a16:colId xmlns:a16="http://schemas.microsoft.com/office/drawing/2014/main" val="1443422775"/>
                    </a:ext>
                  </a:extLst>
                </a:gridCol>
                <a:gridCol w="3765497">
                  <a:extLst>
                    <a:ext uri="{9D8B030D-6E8A-4147-A177-3AD203B41FA5}">
                      <a16:colId xmlns:a16="http://schemas.microsoft.com/office/drawing/2014/main" val="3003008066"/>
                    </a:ext>
                  </a:extLst>
                </a:gridCol>
                <a:gridCol w="1402171">
                  <a:extLst>
                    <a:ext uri="{9D8B030D-6E8A-4147-A177-3AD203B41FA5}">
                      <a16:colId xmlns:a16="http://schemas.microsoft.com/office/drawing/2014/main" val="1420952186"/>
                    </a:ext>
                  </a:extLst>
                </a:gridCol>
                <a:gridCol w="1537204">
                  <a:extLst>
                    <a:ext uri="{9D8B030D-6E8A-4147-A177-3AD203B41FA5}">
                      <a16:colId xmlns:a16="http://schemas.microsoft.com/office/drawing/2014/main" val="2255038900"/>
                    </a:ext>
                  </a:extLst>
                </a:gridCol>
                <a:gridCol w="2045448">
                  <a:extLst>
                    <a:ext uri="{9D8B030D-6E8A-4147-A177-3AD203B41FA5}">
                      <a16:colId xmlns:a16="http://schemas.microsoft.com/office/drawing/2014/main" val="2885419758"/>
                    </a:ext>
                  </a:extLst>
                </a:gridCol>
              </a:tblGrid>
              <a:tr h="5826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Сотрудничество с родителями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862" marR="61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Дни открытых дверей (знакомство со школой и учителями, дополнительным образованием)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Мониторинг (диагностика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«Готовность ребёнка к школе»)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Круглый стол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(н-р, «А у нас – первый класс! А у вас?», «Пути, проблемы, решения»)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«Если посмотреть 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дверную щёлку»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советы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родителям по навыкам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самообслуживания,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правилам дисциплины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Практикумы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Тренинги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(н-р, «Волшебная дверь в Страну Знаний») </a:t>
                      </a:r>
                    </a:p>
                  </a:txBody>
                  <a:tcPr marL="61862" marR="61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1  апреля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</a:p>
                  </a:txBody>
                  <a:tcPr marL="61862" marR="61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862" marR="61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участием учителей начальных классов, педагогов-психологов, учителей-логопедов, педагогов-дефектологов, социальных педагогов и др.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привлечением родителей нынешних первоклассников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862" marR="61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160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548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11F58F-3744-4C2F-8593-15A73373C2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371646"/>
              </p:ext>
            </p:extLst>
          </p:nvPr>
        </p:nvGraphicFramePr>
        <p:xfrm>
          <a:off x="731520" y="378822"/>
          <a:ext cx="9575076" cy="5866257"/>
        </p:xfrm>
        <a:graphic>
          <a:graphicData uri="http://schemas.openxmlformats.org/drawingml/2006/table">
            <a:tbl>
              <a:tblPr firstRow="1" firstCol="1" bandRow="1"/>
              <a:tblGrid>
                <a:gridCol w="2032733">
                  <a:extLst>
                    <a:ext uri="{9D8B030D-6E8A-4147-A177-3AD203B41FA5}">
                      <a16:colId xmlns:a16="http://schemas.microsoft.com/office/drawing/2014/main" val="218025744"/>
                    </a:ext>
                  </a:extLst>
                </a:gridCol>
                <a:gridCol w="2793328">
                  <a:extLst>
                    <a:ext uri="{9D8B030D-6E8A-4147-A177-3AD203B41FA5}">
                      <a16:colId xmlns:a16="http://schemas.microsoft.com/office/drawing/2014/main" val="1633733254"/>
                    </a:ext>
                  </a:extLst>
                </a:gridCol>
                <a:gridCol w="1660946">
                  <a:extLst>
                    <a:ext uri="{9D8B030D-6E8A-4147-A177-3AD203B41FA5}">
                      <a16:colId xmlns:a16="http://schemas.microsoft.com/office/drawing/2014/main" val="2110821542"/>
                    </a:ext>
                  </a:extLst>
                </a:gridCol>
                <a:gridCol w="1324994">
                  <a:extLst>
                    <a:ext uri="{9D8B030D-6E8A-4147-A177-3AD203B41FA5}">
                      <a16:colId xmlns:a16="http://schemas.microsoft.com/office/drawing/2014/main" val="1942964285"/>
                    </a:ext>
                  </a:extLst>
                </a:gridCol>
                <a:gridCol w="1763075">
                  <a:extLst>
                    <a:ext uri="{9D8B030D-6E8A-4147-A177-3AD203B41FA5}">
                      <a16:colId xmlns:a16="http://schemas.microsoft.com/office/drawing/2014/main" val="1287200962"/>
                    </a:ext>
                  </a:extLst>
                </a:gridCol>
              </a:tblGrid>
              <a:tr h="5865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Методическая работа (работа с педагогами)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 многом на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учителей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ложится обеспечение преемственности между уровнями образования,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 для этого нужны «ключевые взрослые, которые будут сопровождать ребёнка».</a:t>
                      </a:r>
                    </a:p>
                  </a:txBody>
                  <a:tcPr marL="64682" marR="64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Районная творческая группа «Преемственность» (совместные совещания)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круглый стол «Точки соприкосновения»;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тренинг на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командообразование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совместные психолого-педагогические консилиумы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«Единый день дублёра»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Совместный педсовет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взаимопосещение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учителями и воспитателями уроков в школе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</a:p>
                  </a:txBody>
                  <a:tcPr marL="64682" marR="64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Октябрь, март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Сентябрь-май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682" marR="64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682" marR="64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 ДОУ, работающие на старшем дошкольном возрасте, учителя начальных классов (1 и 4 классы),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психологи, логопеды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 и воспитатели «меняются местами» (проведение занятия в ДОУ учителем, проведение урока в школе – воспитателем).</a:t>
                      </a:r>
                    </a:p>
                  </a:txBody>
                  <a:tcPr marL="64682" marR="64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76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871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3BE41D-8D19-4755-BC43-2A82875BB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90" y="1828800"/>
            <a:ext cx="6991815" cy="50292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5B17A9-EA27-4CBE-8DFB-09C31D5ED9ED}"/>
              </a:ext>
            </a:extLst>
          </p:cNvPr>
          <p:cNvSpPr/>
          <p:nvPr/>
        </p:nvSpPr>
        <p:spPr>
          <a:xfrm>
            <a:off x="73438" y="247582"/>
            <a:ext cx="7741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Пресс – конференция с первоклассниками – выпускниками</a:t>
            </a:r>
          </a:p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предыдущего учебного года «Разговор о важном» </a:t>
            </a:r>
          </a:p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(совместно с родителями как первоклассников, так и воспитанников).</a:t>
            </a:r>
            <a:endParaRPr lang="ru-RU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8768A6-6FA4-43CA-9ADA-5CF1A323F422}"/>
              </a:ext>
            </a:extLst>
          </p:cNvPr>
          <p:cNvSpPr/>
          <p:nvPr/>
        </p:nvSpPr>
        <p:spPr>
          <a:xfrm>
            <a:off x="7750629" y="3173662"/>
            <a:ext cx="4214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«Детей интересует всё в предстоящей школьной жизни: «Можно ли брать с собой в школу игрушки?», "Какие в школе бывают уроки?", «Какие оценки ставят в первом классе?», «Вкусно ли кормят в столовой?», «Чем заниматься на переменах?».</a:t>
            </a:r>
          </a:p>
          <a:p>
            <a:pPr algn="just"/>
            <a:r>
              <a:rPr lang="ru-RU" b="1" dirty="0"/>
              <a:t>Такой живой диалог помог будущим первоклассникам понять то, что в школе их ждут не только уроки, но и новые друзья и интересные открытия!»</a:t>
            </a:r>
          </a:p>
        </p:txBody>
      </p:sp>
    </p:spTree>
    <p:extLst>
      <p:ext uri="{BB962C8B-B14F-4D97-AF65-F5344CB8AC3E}">
        <p14:creationId xmlns:p14="http://schemas.microsoft.com/office/powerpoint/2010/main" val="12169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11FFC2-304F-4932-AAD9-9DAE73C719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72" t="24571" r="48785" b="20191"/>
          <a:stretch/>
        </p:blipFill>
        <p:spPr>
          <a:xfrm>
            <a:off x="391886" y="811532"/>
            <a:ext cx="3004458" cy="54455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A1CE0C-A5D9-412F-A109-C92B4F020728}"/>
              </a:ext>
            </a:extLst>
          </p:cNvPr>
          <p:cNvSpPr txBox="1"/>
          <p:nvPr/>
        </p:nvSpPr>
        <p:spPr>
          <a:xfrm>
            <a:off x="391886" y="200781"/>
            <a:ext cx="1180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Смотр строя и песни                                     </a:t>
            </a:r>
            <a:r>
              <a:rPr lang="ru-RU" sz="2000" b="1" dirty="0" err="1">
                <a:solidFill>
                  <a:srgbClr val="FF0000"/>
                </a:solidFill>
              </a:rPr>
              <a:t>Зарничка</a:t>
            </a:r>
            <a:r>
              <a:rPr lang="ru-RU" sz="2000" b="1" dirty="0">
                <a:solidFill>
                  <a:srgbClr val="FF0000"/>
                </a:solidFill>
              </a:rPr>
              <a:t>                                                Орлята-дошколята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8C5FF3-EC7B-4F23-87DC-DE2C440012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72" t="27809" r="48785" b="29905"/>
          <a:stretch/>
        </p:blipFill>
        <p:spPr>
          <a:xfrm>
            <a:off x="3500845" y="801570"/>
            <a:ext cx="3931921" cy="54555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6CCD9E-1522-4BC1-9789-A2BB366CB4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07" t="40952" r="50821" b="19429"/>
          <a:stretch/>
        </p:blipFill>
        <p:spPr>
          <a:xfrm>
            <a:off x="7585708" y="811532"/>
            <a:ext cx="4214406" cy="492469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363812-517D-4581-9B94-E2CDF8D05A04}"/>
              </a:ext>
            </a:extLst>
          </p:cNvPr>
          <p:cNvSpPr txBox="1"/>
          <p:nvPr/>
        </p:nvSpPr>
        <p:spPr>
          <a:xfrm>
            <a:off x="8053522" y="5946872"/>
            <a:ext cx="3278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Линейка – «поднятие флага»</a:t>
            </a:r>
          </a:p>
        </p:txBody>
      </p:sp>
    </p:spTree>
    <p:extLst>
      <p:ext uri="{BB962C8B-B14F-4D97-AF65-F5344CB8AC3E}">
        <p14:creationId xmlns:p14="http://schemas.microsoft.com/office/powerpoint/2010/main" val="167697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un9-21.userapi.com/s/v1/ig2/TAt-LopwkHeA-KL8V66BEMjwSD5pzdr6PwM30VaFDjHdFiIA41o7YqdPzHEwOqaJoSI5Kixf-8op9u0T_5WmvPll.jpg?quality=95&amp;as=32x43,48x64,72x96,108x144,160x213,240x320,360x480,480x640,540x720,640x853,720x960,1080x1440,1280x1707,1440x1920,1920x2560&amp;from=bu&amp;u=QyefWLrj31ZeMawC47JayFnmDGjOJ-7_niVLSEMN9pg&amp;cs=453x604">
            <a:extLst>
              <a:ext uri="{FF2B5EF4-FFF2-40B4-BE49-F238E27FC236}">
                <a16:creationId xmlns:a16="http://schemas.microsoft.com/office/drawing/2014/main" id="{A808C1D6-5A5C-43CC-900A-C8A09EFD9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169" y="891176"/>
            <a:ext cx="4124054" cy="54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80.userapi.com/s/v1/ig2/Asg5TD6nv1wnz4i7JOmDZDq_cCFYsyhmW2CDsQ6qES2_nxBAyG_pTawLUMnKyxhY0seLJxGm0B8F_6S3C1g2CDtC.jpg?quality=95&amp;as=32x43,48x64,72x96,108x144,160x213,240x320,360x480,480x640,540x720,640x853,720x960,1080x1440,1280x1707,1440x1920,1920x2560&amp;from=bu&amp;u=Urr2D0hwIVujbXZauBWWw-dQy8C2JqGyW3W4PRpYIks&amp;cs=453x604">
            <a:extLst>
              <a:ext uri="{FF2B5EF4-FFF2-40B4-BE49-F238E27FC236}">
                <a16:creationId xmlns:a16="http://schemas.microsoft.com/office/drawing/2014/main" id="{0E058B18-A59A-45B6-9AB1-1F26E4690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22960"/>
            <a:ext cx="4240530" cy="565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235EFF-F92B-4DD2-A0A3-3D80C10367B1}"/>
              </a:ext>
            </a:extLst>
          </p:cNvPr>
          <p:cNvSpPr txBox="1"/>
          <p:nvPr/>
        </p:nvSpPr>
        <p:spPr>
          <a:xfrm>
            <a:off x="966650" y="235133"/>
            <a:ext cx="10685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Тематическая неделя "Скоро в школу" в один из дней в группу приходит письмо от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2654205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80DF5D-9A47-4A1D-943D-3BF984E75A48}"/>
              </a:ext>
            </a:extLst>
          </p:cNvPr>
          <p:cNvSpPr txBox="1"/>
          <p:nvPr/>
        </p:nvSpPr>
        <p:spPr>
          <a:xfrm>
            <a:off x="8441478" y="2266671"/>
            <a:ext cx="283276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pic>
        <p:nvPicPr>
          <p:cNvPr id="32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18684" y="247650"/>
            <a:ext cx="1095375" cy="647700"/>
          </a:xfrm>
          <a:prstGeom prst="rect">
            <a:avLst/>
          </a:prstGeom>
        </p:spPr>
      </p:pic>
      <p:sp>
        <p:nvSpPr>
          <p:cNvPr id="39" name="Date Placeholder 5">
            <a:extLst>
              <a:ext uri="{FF2B5EF4-FFF2-40B4-BE49-F238E27FC236}">
                <a16:creationId xmlns:a16="http://schemas.microsoft.com/office/drawing/2014/main" id="{80E38B08-802D-4164-A9F1-6C44A3B3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87957"/>
            <a:ext cx="2743200" cy="36512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21-23.08.2024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C:\Users\ap\Desktop\13sCCS1TAk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161" y="246604"/>
            <a:ext cx="5114265" cy="3730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C:\Users\ap\Desktop\FvEJ7HUZyws.jpg"/>
          <p:cNvPicPr/>
          <p:nvPr/>
        </p:nvPicPr>
        <p:blipFill rotWithShape="1">
          <a:blip r:embed="rId4" cstate="print"/>
          <a:srcRect t="13120"/>
          <a:stretch/>
        </p:blipFill>
        <p:spPr bwMode="auto">
          <a:xfrm>
            <a:off x="1282933" y="4000068"/>
            <a:ext cx="2297873" cy="2744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C:\Users\ap\Desktop\D65YErPMyO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1766" y="290211"/>
            <a:ext cx="5114265" cy="3643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93675DE-EB7D-461D-BFBF-D319EA2BA81B}"/>
              </a:ext>
            </a:extLst>
          </p:cNvPr>
          <p:cNvSpPr/>
          <p:nvPr/>
        </p:nvSpPr>
        <p:spPr>
          <a:xfrm>
            <a:off x="4389119" y="5159829"/>
            <a:ext cx="71845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Районный праздник «Юные дарования 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</a:rPr>
              <a:t>Устьи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84026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48D76C-2C18-43F1-8829-9CDB65D8C1E1}"/>
              </a:ext>
            </a:extLst>
          </p:cNvPr>
          <p:cNvSpPr/>
          <p:nvPr/>
        </p:nvSpPr>
        <p:spPr>
          <a:xfrm>
            <a:off x="864326" y="196518"/>
            <a:ext cx="1046334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ФГОС ДО  Целевые ориентиры на этапе завершения дошкольного образования:</a:t>
            </a:r>
          </a:p>
          <a:p>
            <a:endParaRPr lang="ru-RU" sz="19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</a:t>
            </a:r>
            <a:r>
              <a:rPr lang="ru-RU" sz="1900" b="1" dirty="0"/>
              <a:t>овладевает основными культурными способами деятельности, проявляет инициативу и самостоятельность </a:t>
            </a:r>
            <a:r>
              <a:rPr lang="ru-RU" sz="19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обладает установкой </a:t>
            </a:r>
            <a:r>
              <a:rPr lang="ru-RU" sz="1900" b="1" dirty="0"/>
              <a:t>положительного отношения к миру, к разным видам труда</a:t>
            </a:r>
            <a:r>
              <a:rPr lang="ru-RU" sz="1900" dirty="0"/>
              <a:t>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</a:t>
            </a:r>
            <a:r>
              <a:rPr lang="ru-RU" sz="1900" b="1" dirty="0"/>
              <a:t>обладает развитым воображением</a:t>
            </a:r>
            <a:r>
              <a:rPr lang="ru-RU" sz="1900" dirty="0"/>
              <a:t>, которое реализуется в разных видах деятельности, и прежде всего в игре; ребенок владеет </a:t>
            </a:r>
            <a:r>
              <a:rPr lang="ru-RU" sz="1900" b="1" dirty="0"/>
              <a:t>разными формами и видами игры</a:t>
            </a:r>
            <a:r>
              <a:rPr lang="ru-RU" sz="1900" dirty="0"/>
              <a:t>, различает условную и реальную ситуации, </a:t>
            </a:r>
            <a:r>
              <a:rPr lang="ru-RU" sz="1900" b="1" dirty="0"/>
              <a:t>умеет подчиняться разным правилам и социальным нормам</a:t>
            </a:r>
            <a:r>
              <a:rPr lang="ru-RU" sz="19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</a:t>
            </a:r>
            <a:r>
              <a:rPr lang="ru-RU" sz="1900" b="1" dirty="0"/>
              <a:t>достаточно хорошо владеет устной речью</a:t>
            </a:r>
            <a:r>
              <a:rPr lang="ru-RU" sz="1900" dirty="0"/>
              <a:t>, может выражать свои мысли и желания, у ребенка </a:t>
            </a:r>
            <a:r>
              <a:rPr lang="ru-RU" sz="1900" b="1" dirty="0"/>
              <a:t>складываются предпосылки грамотности</a:t>
            </a:r>
            <a:r>
              <a:rPr lang="ru-RU" sz="19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у ребенка </a:t>
            </a:r>
            <a:r>
              <a:rPr lang="ru-RU" sz="1900" b="1" dirty="0"/>
              <a:t>развита крупная и мелкая моторика</a:t>
            </a:r>
            <a:r>
              <a:rPr lang="ru-RU" sz="1900" dirty="0"/>
              <a:t>; он подвижен, вынослив, владеет основными движениями, может контролировать свои движения и управлять ими;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</a:t>
            </a:r>
            <a:r>
              <a:rPr lang="ru-RU" sz="1900" b="1" dirty="0"/>
              <a:t>способен к волевым усилиям</a:t>
            </a:r>
            <a:r>
              <a:rPr lang="ru-RU" sz="1900" dirty="0"/>
              <a:t>, может следовать социальным нормам поведения и правилам в разных видах деятельности, во взаимоотношениях со взрослыми и сверстниками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ребенок </a:t>
            </a:r>
            <a:r>
              <a:rPr lang="ru-RU" sz="1900" b="1" dirty="0"/>
              <a:t>проявляет любознательность</a:t>
            </a:r>
            <a:r>
              <a:rPr lang="ru-RU" sz="1900" dirty="0"/>
              <a:t>…</a:t>
            </a:r>
            <a:r>
              <a:rPr lang="ru-RU" sz="1900" b="1" dirty="0"/>
              <a:t>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</a:t>
            </a:r>
            <a:r>
              <a:rPr lang="ru-RU" sz="1900" dirty="0"/>
              <a:t>и т.п.; ребенок способен к принятию собственных решений, опираясь на свои знания и умения в различных видах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388042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1888</TotalTime>
  <Words>691</Words>
  <Application>Microsoft Office PowerPoint</Application>
  <PresentationFormat>Широкоэкранный</PresentationFormat>
  <Paragraphs>165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Bookman Old Style</vt:lpstr>
      <vt:lpstr>Calibri</vt:lpstr>
      <vt:lpstr>Calibri Light</vt:lpstr>
      <vt:lpstr>Segoe UI</vt:lpstr>
      <vt:lpstr>Times New Roman</vt:lpstr>
      <vt:lpstr>Office Theme</vt:lpstr>
      <vt:lpstr>Презентация Microsoft PowerPoint</vt:lpstr>
      <vt:lpstr>Презентация PowerPoint</vt:lpstr>
      <vt:lpstr>Презентация PowerPoint</vt:lpstr>
      <vt:lpstr>Приоритетные направления развития  дошкольного образования Устьянского муниципального округа на 2024-2025 учебный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Admin</cp:lastModifiedBy>
  <cp:revision>210</cp:revision>
  <cp:lastPrinted>2024-08-16T07:00:57Z</cp:lastPrinted>
  <dcterms:created xsi:type="dcterms:W3CDTF">2018-05-07T03:42:01Z</dcterms:created>
  <dcterms:modified xsi:type="dcterms:W3CDTF">2025-01-15T14:03:23Z</dcterms:modified>
  <cp:category/>
</cp:coreProperties>
</file>