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2" r:id="rId3"/>
    <p:sldId id="283" r:id="rId4"/>
    <p:sldId id="284" r:id="rId5"/>
    <p:sldId id="285" r:id="rId6"/>
    <p:sldId id="257" r:id="rId7"/>
    <p:sldId id="258" r:id="rId8"/>
    <p:sldId id="259" r:id="rId9"/>
    <p:sldId id="274" r:id="rId10"/>
    <p:sldId id="287" r:id="rId11"/>
    <p:sldId id="281" r:id="rId12"/>
    <p:sldId id="263" r:id="rId13"/>
    <p:sldId id="268" r:id="rId14"/>
    <p:sldId id="273" r:id="rId15"/>
    <p:sldId id="265" r:id="rId16"/>
    <p:sldId id="280" r:id="rId17"/>
    <p:sldId id="269" r:id="rId18"/>
    <p:sldId id="276" r:id="rId19"/>
    <p:sldId id="277" r:id="rId20"/>
    <p:sldId id="286" r:id="rId21"/>
    <p:sldId id="288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6" autoAdjust="0"/>
    <p:restoredTop sz="94660"/>
  </p:normalViewPr>
  <p:slideViewPr>
    <p:cSldViewPr>
      <p:cViewPr varScale="1">
        <p:scale>
          <a:sx n="49" d="100"/>
          <a:sy n="49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FF7A-378B-4D04-B39F-3BB209BDB6FE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835B4-5202-457A-BA15-FBD7749EF0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72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vk.com/club19357669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8502"/>
            <a:ext cx="165735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1663" y="6243581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/>
              <a:t>п</a:t>
            </a:r>
            <a:r>
              <a:rPr lang="ru-RU" b="1" dirty="0" err="1" smtClean="0"/>
              <a:t>.Октябрьский</a:t>
            </a:r>
            <a:r>
              <a:rPr lang="ru-RU" b="1" dirty="0" smtClean="0"/>
              <a:t>, 2022 год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2492896"/>
            <a:ext cx="7772400" cy="16979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Система работы по самоопределению и   профессиональной ориентации обучающихся на </a:t>
            </a:r>
            <a:r>
              <a:rPr lang="ru-RU" sz="2800" b="1" dirty="0">
                <a:solidFill>
                  <a:srgbClr val="FF0000"/>
                </a:solidFill>
              </a:rPr>
              <a:t>территории </a:t>
            </a:r>
            <a:r>
              <a:rPr lang="ru-RU" sz="2800" b="1" dirty="0" smtClean="0">
                <a:solidFill>
                  <a:srgbClr val="FF0000"/>
                </a:solidFill>
              </a:rPr>
              <a:t>                                                    </a:t>
            </a:r>
            <a:r>
              <a:rPr lang="ru-RU" sz="2800" b="1" dirty="0" err="1" smtClean="0">
                <a:solidFill>
                  <a:srgbClr val="FF0000"/>
                </a:solidFill>
              </a:rPr>
              <a:t>Устьянского</a:t>
            </a:r>
            <a:r>
              <a:rPr lang="ru-RU" sz="2800" b="1" dirty="0" smtClean="0">
                <a:solidFill>
                  <a:srgbClr val="FF0000"/>
                </a:solidFill>
              </a:rPr>
              <a:t>  </a:t>
            </a:r>
            <a:r>
              <a:rPr lang="ru-RU" sz="2800" b="1" dirty="0">
                <a:solidFill>
                  <a:srgbClr val="FF0000"/>
                </a:solidFill>
              </a:rPr>
              <a:t>муниципального района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851" y="4797152"/>
            <a:ext cx="4158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Китаева Татьяна Николаевна, </a:t>
            </a:r>
          </a:p>
          <a:p>
            <a:r>
              <a:rPr lang="ru-RU" b="1" dirty="0" smtClean="0"/>
              <a:t>Заместитель заведующего отделом дошкольного, общего и дополнительного образования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862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4" y="692696"/>
            <a:ext cx="8800317" cy="496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607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8" t="14884" r="19853" b="10889"/>
          <a:stretch/>
        </p:blipFill>
        <p:spPr bwMode="auto">
          <a:xfrm>
            <a:off x="744712" y="476672"/>
            <a:ext cx="7933073" cy="5437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3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45638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818" y="366505"/>
            <a:ext cx="3366120" cy="252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30123"/>
            <a:ext cx="2868972" cy="215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56" y="3130123"/>
            <a:ext cx="2502562" cy="1876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78" y="3130123"/>
            <a:ext cx="2816403" cy="211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4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6264696" cy="469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59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1215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Меры по совершенствованию системы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профориентационной</a:t>
            </a:r>
            <a:r>
              <a:rPr lang="ru-RU" sz="3200" dirty="0" smtClean="0">
                <a:solidFill>
                  <a:srgbClr val="FF0000"/>
                </a:solidFill>
              </a:rPr>
              <a:t> работы с обучающимися  ОО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927" y="1502024"/>
            <a:ext cx="8786167" cy="535597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sz="2400" dirty="0" smtClean="0"/>
              <a:t>Разработка </a:t>
            </a:r>
            <a:r>
              <a:rPr lang="ru-RU" sz="2400" dirty="0"/>
              <a:t>районного плана  мероприятий по профориентации на  учебный год;</a:t>
            </a:r>
          </a:p>
          <a:p>
            <a:pPr lvl="0"/>
            <a:r>
              <a:rPr lang="ru-RU" sz="2400" dirty="0"/>
              <a:t>Включение модуля  по профориентации в программу воспитания ОО</a:t>
            </a:r>
            <a:r>
              <a:rPr lang="ru-RU" sz="2400" dirty="0" smtClean="0"/>
              <a:t>;</a:t>
            </a:r>
          </a:p>
          <a:p>
            <a:pPr lvl="0"/>
            <a:r>
              <a:rPr lang="ru-RU" sz="2400" dirty="0" smtClean="0"/>
              <a:t>Открытие профильных классов;</a:t>
            </a:r>
            <a:endParaRPr lang="ru-RU" sz="2400" dirty="0"/>
          </a:p>
          <a:p>
            <a:pPr lvl="0"/>
            <a:r>
              <a:rPr lang="ru-RU" sz="2400" dirty="0"/>
              <a:t>Сетевое взаимодействие ОО, предприятий и работодателей;</a:t>
            </a:r>
          </a:p>
          <a:p>
            <a:pPr lvl="0"/>
            <a:r>
              <a:rPr lang="ru-RU" sz="2400" dirty="0"/>
              <a:t>Проведение конкурсов </a:t>
            </a:r>
            <a:r>
              <a:rPr lang="ru-RU" sz="2400" dirty="0" err="1"/>
              <a:t>профмастерства</a:t>
            </a:r>
            <a:r>
              <a:rPr lang="ru-RU" sz="2400" dirty="0"/>
              <a:t> среди школьников;</a:t>
            </a:r>
          </a:p>
          <a:p>
            <a:pPr lvl="0"/>
            <a:r>
              <a:rPr lang="ru-RU" sz="2400" dirty="0"/>
              <a:t>Работа районного клуба профориентации;</a:t>
            </a:r>
          </a:p>
          <a:p>
            <a:pPr lvl="0"/>
            <a:r>
              <a:rPr lang="ru-RU" sz="2400" dirty="0"/>
              <a:t>Проектное управление;</a:t>
            </a:r>
          </a:p>
          <a:p>
            <a:pPr lvl="0"/>
            <a:r>
              <a:rPr lang="ru-RU" sz="2400" dirty="0"/>
              <a:t>Целевое обучение;</a:t>
            </a:r>
          </a:p>
          <a:p>
            <a:pPr lvl="0"/>
            <a:r>
              <a:rPr lang="ru-RU" sz="2400" dirty="0"/>
              <a:t>Проведение онлайн мероприятий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Реализация проектов: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/>
              <a:t>Профпробы</a:t>
            </a:r>
            <a:r>
              <a:rPr lang="ru-RU" sz="2800" dirty="0" smtClean="0"/>
              <a:t> «Шаги в профессию»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«</a:t>
            </a:r>
            <a:r>
              <a:rPr lang="ru-RU" sz="2800" dirty="0"/>
              <a:t>Фестиваль </a:t>
            </a:r>
            <a:r>
              <a:rPr lang="ru-RU" sz="2800" dirty="0" smtClean="0"/>
              <a:t>профессий. Новый сезон»;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«Районный клуб профориентации»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err="1" smtClean="0"/>
              <a:t>Профориентационные</a:t>
            </a:r>
            <a:r>
              <a:rPr lang="ru-RU" sz="2800" dirty="0" smtClean="0"/>
              <a:t> каникулы (трудоустройство несовершеннолетних)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Летние студенческие встречи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Участие в  Региональном </a:t>
            </a:r>
            <a:r>
              <a:rPr lang="ru-RU" dirty="0"/>
              <a:t>чемпионате </a:t>
            </a:r>
            <a:r>
              <a:rPr lang="en-US" dirty="0" err="1" smtClean="0"/>
              <a:t>BabySkills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" y="21101"/>
            <a:ext cx="1010493" cy="1242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6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Обучение в профильных классах</a:t>
            </a: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887436"/>
              </p:ext>
            </p:extLst>
          </p:nvPr>
        </p:nvGraphicFramePr>
        <p:xfrm>
          <a:off x="827584" y="1916832"/>
          <a:ext cx="7560839" cy="3528391"/>
        </p:xfrm>
        <a:graphic>
          <a:graphicData uri="http://schemas.openxmlformats.org/drawingml/2006/table">
            <a:tbl>
              <a:tblPr firstRow="1" firstCol="1" bandRow="1"/>
              <a:tblGrid>
                <a:gridCol w="1454343"/>
                <a:gridCol w="965348"/>
                <a:gridCol w="964557"/>
                <a:gridCol w="964557"/>
                <a:gridCol w="915580"/>
                <a:gridCol w="794714"/>
                <a:gridCol w="794714"/>
                <a:gridCol w="707026"/>
              </a:tblGrid>
              <a:tr h="11761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Профильные классы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2021-2022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кадетские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лесные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медицинский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спортивные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21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7544" y="116632"/>
            <a:ext cx="3970784" cy="514543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    Спортивный </a:t>
            </a:r>
            <a:r>
              <a:rPr lang="ru-RU" dirty="0">
                <a:solidFill>
                  <a:srgbClr val="FF0000"/>
                </a:solidFill>
              </a:rPr>
              <a:t>класс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57080" y="119452"/>
            <a:ext cx="4038600" cy="481399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   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Admin\Desktop\Фото спортивный класс турни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46" y="620688"/>
            <a:ext cx="3068396" cy="190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IMG-20191225-WA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46" y="2636912"/>
            <a:ext cx="2971936" cy="210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IMG-20191225-WA00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4" r="9932"/>
          <a:stretch/>
        </p:blipFill>
        <p:spPr bwMode="auto">
          <a:xfrm>
            <a:off x="547824" y="4773742"/>
            <a:ext cx="3360179" cy="190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4477" y="1074483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Кадетский  класс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048" y="1988083"/>
            <a:ext cx="4227605" cy="2819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3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2400"/>
            <a:ext cx="4432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46" y="1369510"/>
            <a:ext cx="3528392" cy="2646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08418"/>
            <a:ext cx="3473028" cy="260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274" y="4146651"/>
            <a:ext cx="3434778" cy="257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5" y="4275675"/>
            <a:ext cx="3476373" cy="231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06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2813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352813"/>
            <a:ext cx="3942184" cy="295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554" y="3663763"/>
            <a:ext cx="3803915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61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2656"/>
            <a:ext cx="5328592" cy="2994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46" y="3501008"/>
            <a:ext cx="5380294" cy="302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52120" y="274639"/>
            <a:ext cx="3174120" cy="22182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Площадка «Образование»,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 11.11.2021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86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1960"/>
            <a:ext cx="74333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Проект профессиональные пробы  </a:t>
            </a:r>
            <a:r>
              <a:rPr lang="ru-RU" sz="2400" dirty="0">
                <a:solidFill>
                  <a:srgbClr val="FF0000"/>
                </a:solidFill>
              </a:rPr>
              <a:t>«Шаги к профессии»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3625"/>
            <a:ext cx="2952328" cy="221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69" y="665020"/>
            <a:ext cx="2815274" cy="211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343" y="734802"/>
            <a:ext cx="2629189" cy="197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31208"/>
            <a:ext cx="2508796" cy="1881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322" y="2931208"/>
            <a:ext cx="2715308" cy="203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77" y="2942845"/>
            <a:ext cx="2699792" cy="2024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01" y="5107445"/>
            <a:ext cx="2156189" cy="161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823" y="5105004"/>
            <a:ext cx="2337328" cy="175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06" y="5037395"/>
            <a:ext cx="2427473" cy="1820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3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Конкурсы </a:t>
            </a:r>
            <a:r>
              <a:rPr lang="ru-RU" sz="3200" dirty="0" err="1" smtClean="0">
                <a:solidFill>
                  <a:srgbClr val="FF0000"/>
                </a:solidFill>
              </a:rPr>
              <a:t>профмастерства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76" y="1230147"/>
            <a:ext cx="4053462" cy="252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10948"/>
            <a:ext cx="3311404" cy="252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76" y="3835958"/>
            <a:ext cx="3830137" cy="282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58" y="3843486"/>
            <a:ext cx="4101778" cy="282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1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Устьянские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вкусноговорки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Admin\Desktop\фото вкусноговорки\D68Znxb6eT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13357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 вкусноговорки\dzfklnIFMk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14754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3"/>
            <a:ext cx="2783843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02" y="3386460"/>
            <a:ext cx="2588965" cy="172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625" y="3379303"/>
            <a:ext cx="4680520" cy="312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C:\Users\Admin\Desktop\фото вкусноговорки\I9w3pawuQi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29200"/>
            <a:ext cx="2137203" cy="1445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9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50" y="620687"/>
            <a:ext cx="7349049" cy="551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68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dirty="0" smtClean="0">
                <a:solidFill>
                  <a:srgbClr val="FF0000"/>
                </a:solidFill>
              </a:rPr>
              <a:t>Региональный </a:t>
            </a:r>
            <a:r>
              <a:rPr lang="ru-RU" sz="2700" b="1" dirty="0">
                <a:solidFill>
                  <a:srgbClr val="FF0000"/>
                </a:solidFill>
              </a:rPr>
              <a:t>чемпионат «</a:t>
            </a:r>
            <a:r>
              <a:rPr lang="ru-RU" sz="2700" b="1" dirty="0" err="1">
                <a:solidFill>
                  <a:srgbClr val="FF0000"/>
                </a:solidFill>
              </a:rPr>
              <a:t>BabySkills</a:t>
            </a:r>
            <a:r>
              <a:rPr lang="ru-RU" sz="2700" b="1" dirty="0">
                <a:solidFill>
                  <a:srgbClr val="FF0000"/>
                </a:solidFill>
              </a:rPr>
              <a:t>» среди воспитанников </a:t>
            </a:r>
            <a:r>
              <a:rPr lang="ru-RU" sz="2700" b="1" dirty="0" smtClean="0">
                <a:solidFill>
                  <a:srgbClr val="FF0000"/>
                </a:solidFill>
              </a:rPr>
              <a:t>ДОО Архангельской </a:t>
            </a:r>
            <a:r>
              <a:rPr lang="ru-RU" sz="2700" b="1" dirty="0">
                <a:solidFill>
                  <a:srgbClr val="FF0000"/>
                </a:solidFill>
              </a:rPr>
              <a:t>области</a:t>
            </a:r>
          </a:p>
        </p:txBody>
      </p:sp>
      <p:pic>
        <p:nvPicPr>
          <p:cNvPr id="8194" name="Picture 2" descr="C:\Users\Admin\Desktop\Документы\Бэби скилс\Фото Бэби скилс\IMG_20210429_09491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04"/>
          <a:stretch/>
        </p:blipFill>
        <p:spPr bwMode="auto">
          <a:xfrm rot="5400000">
            <a:off x="865105" y="1717221"/>
            <a:ext cx="280825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Документы\Бэби скилс\Фото Бэби скилс\IMG_20210427_1004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114" y="1655039"/>
            <a:ext cx="3204548" cy="240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93038"/>
            <a:ext cx="3105670" cy="232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08268"/>
            <a:ext cx="2883296" cy="2165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6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Целевое обучение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1348989"/>
            <a:ext cx="592392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Количество молодых специалистов в отрасли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308204"/>
              </p:ext>
            </p:extLst>
          </p:nvPr>
        </p:nvGraphicFramePr>
        <p:xfrm>
          <a:off x="1043608" y="1954721"/>
          <a:ext cx="7488833" cy="3456384"/>
        </p:xfrm>
        <a:graphic>
          <a:graphicData uri="http://schemas.openxmlformats.org/drawingml/2006/table">
            <a:tbl>
              <a:tblPr firstRow="1" firstCol="1" bandRow="1"/>
              <a:tblGrid>
                <a:gridCol w="1364593"/>
                <a:gridCol w="1292608"/>
                <a:gridCol w="1292608"/>
                <a:gridCol w="1268352"/>
                <a:gridCol w="1293391"/>
                <a:gridCol w="977281"/>
              </a:tblGrid>
              <a:tr h="493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образование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7 + 2 (школа искусств)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5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медицина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6 (4 – целевое обучение)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5 (3 целевое обучение)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1 целевое обучение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4 (2 целевое обучение)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культура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полиция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33525" y="3222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Определение 11 </a:t>
            </a:r>
            <a:r>
              <a:rPr lang="ru-RU" sz="2800" dirty="0" err="1">
                <a:solidFill>
                  <a:srgbClr val="FF0000"/>
                </a:solidFill>
              </a:rPr>
              <a:t>классников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42" y="1556792"/>
            <a:ext cx="7641321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17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Определение   9 </a:t>
            </a:r>
            <a:r>
              <a:rPr lang="ru-RU" sz="2800" b="1" dirty="0" err="1">
                <a:solidFill>
                  <a:srgbClr val="FF0000"/>
                </a:solidFill>
              </a:rPr>
              <a:t>классников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41" y="1556791"/>
            <a:ext cx="7691975" cy="449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12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1.4. Система работы по самоопределению и профессиональной ориентации обучающихся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208912" cy="4925144"/>
          </a:xfrm>
        </p:spPr>
        <p:txBody>
          <a:bodyPr>
            <a:noAutofit/>
          </a:bodyPr>
          <a:lstStyle/>
          <a:p>
            <a:r>
              <a:rPr lang="ru-RU" sz="1400" dirty="0" smtClean="0"/>
              <a:t>Доля  </a:t>
            </a:r>
            <a:r>
              <a:rPr lang="ru-RU" sz="1400" dirty="0"/>
              <a:t>обучающихся и их родителей (законных представителей), получивших </a:t>
            </a:r>
            <a:r>
              <a:rPr lang="ru-RU" sz="1400" dirty="0" err="1"/>
              <a:t>профориентационную</a:t>
            </a:r>
            <a:r>
              <a:rPr lang="ru-RU" sz="1400" dirty="0"/>
              <a:t> информацию, %</a:t>
            </a:r>
          </a:p>
          <a:p>
            <a:r>
              <a:rPr lang="ru-RU" sz="1400" dirty="0"/>
              <a:t>Количество обучающихся 11-х классов, выбравших для сдачи единого государственного экзамена учебные предметы, </a:t>
            </a:r>
            <a:r>
              <a:rPr lang="ru-RU" sz="1400" dirty="0" err="1"/>
              <a:t>изучавшиеся</a:t>
            </a:r>
            <a:r>
              <a:rPr lang="ru-RU" sz="1400" dirty="0"/>
              <a:t> на углубленном уровне, чел. и %</a:t>
            </a:r>
          </a:p>
          <a:p>
            <a:r>
              <a:rPr lang="ru-RU" sz="1400" dirty="0"/>
              <a:t>Количество выпускников 9-х и 11-х классов, поступивших в профессиональные образовательные организации и образовательные организации высшего образования по профилю обучения, чел. и %</a:t>
            </a:r>
          </a:p>
          <a:p>
            <a:r>
              <a:rPr lang="ru-RU" sz="1400" dirty="0"/>
              <a:t>Количество выпускников, поступивших в профессиональные образовательные организации/в профессиональные образовательные организации Архангельской области, чел.</a:t>
            </a:r>
          </a:p>
          <a:p>
            <a:r>
              <a:rPr lang="ru-RU" sz="1400" dirty="0"/>
              <a:t>Наличие  профильных предпрофессиональных классов, охват детей, чел. и %</a:t>
            </a:r>
          </a:p>
          <a:p>
            <a:r>
              <a:rPr lang="ru-RU" sz="1400" b="1" dirty="0"/>
              <a:t>Количество выпускников профильных предпрофессиональных классов, продолживших обучение в профессиональных образовательных организациях и организациях высшего образования, по направлению деятельности класса, </a:t>
            </a:r>
            <a:r>
              <a:rPr lang="ru-RU" sz="1400" b="1" dirty="0" err="1"/>
              <a:t>чел.и</a:t>
            </a:r>
            <a:r>
              <a:rPr lang="ru-RU" sz="1400" b="1" dirty="0"/>
              <a:t> %</a:t>
            </a:r>
          </a:p>
          <a:p>
            <a:r>
              <a:rPr lang="ru-RU" sz="1400" b="1" dirty="0"/>
              <a:t>Количество </a:t>
            </a:r>
            <a:r>
              <a:rPr lang="ru-RU" sz="1400" b="1" dirty="0" err="1"/>
              <a:t>профориентационных</a:t>
            </a:r>
            <a:r>
              <a:rPr lang="ru-RU" sz="1400" b="1" dirty="0"/>
              <a:t> мероприятий для обучающихся образовательных организаций, родителей (законных представителей) обучающихся, педагогических работников, единиц</a:t>
            </a:r>
          </a:p>
          <a:p>
            <a:r>
              <a:rPr lang="ru-RU" sz="1400" dirty="0"/>
              <a:t>Количество обучающихся общеобразовательных организаций, вовлеченных в раннюю профессиональную ориентацию, человек</a:t>
            </a:r>
          </a:p>
          <a:p>
            <a:r>
              <a:rPr lang="ru-RU" sz="1400" dirty="0" smtClean="0"/>
              <a:t>Количество </a:t>
            </a:r>
            <a:r>
              <a:rPr lang="ru-RU" sz="1400" dirty="0"/>
              <a:t>предприятий и организаций </a:t>
            </a:r>
            <a:r>
              <a:rPr lang="ru-RU" sz="1400" dirty="0" err="1"/>
              <a:t>Устьянского</a:t>
            </a:r>
            <a:r>
              <a:rPr lang="ru-RU" sz="1400" dirty="0"/>
              <a:t> муниципального района, включенных в </a:t>
            </a:r>
            <a:r>
              <a:rPr lang="ru-RU" sz="1400" dirty="0" err="1"/>
              <a:t>профориентационные</a:t>
            </a:r>
            <a:r>
              <a:rPr lang="ru-RU" sz="1400" dirty="0"/>
              <a:t> мероприятия для обучающихся образовательных организаций, единиц</a:t>
            </a:r>
          </a:p>
          <a:p>
            <a:r>
              <a:rPr lang="ru-RU" sz="1400" dirty="0"/>
              <a:t>Количество обучающихся, получивших психолого-педагогическую поддержку, консультативную помощь, в том числе диагностическую помощь по направлениям профессиональной ориентации,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1126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Задачи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Активизировать </a:t>
            </a:r>
            <a:r>
              <a:rPr lang="ru-RU" dirty="0"/>
              <a:t>работу ОО в вопросах профориентации через участие в работе районного клуба по профориентации;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выстраивать </a:t>
            </a:r>
            <a:r>
              <a:rPr lang="ru-RU" dirty="0"/>
              <a:t>работу  в соответствии с районным планом </a:t>
            </a:r>
            <a:r>
              <a:rPr lang="ru-RU" dirty="0" err="1"/>
              <a:t>профориентационных</a:t>
            </a:r>
            <a:r>
              <a:rPr lang="ru-RU" dirty="0"/>
              <a:t> мероприятий;</a:t>
            </a:r>
          </a:p>
          <a:p>
            <a:pPr marL="514350" indent="-514350">
              <a:buFont typeface="+mj-lt"/>
              <a:buAutoNum type="arabicPeriod"/>
            </a:pPr>
            <a:r>
              <a:rPr lang="ru-RU" smtClean="0"/>
              <a:t>проанализировать </a:t>
            </a:r>
            <a:r>
              <a:rPr lang="ru-RU" dirty="0"/>
              <a:t>модуль «Профориентация» в Программе воспитания, при необходимости внести изменения в школьные программы воспитания.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37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0152" y="812190"/>
            <a:ext cx="2664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Группа "Клуб </a:t>
            </a:r>
            <a:r>
              <a:rPr lang="ru-RU" b="1" dirty="0"/>
              <a:t>профориентации </a:t>
            </a:r>
            <a:r>
              <a:rPr lang="ru-RU" b="1" dirty="0" err="1"/>
              <a:t>Устьянского</a:t>
            </a:r>
            <a:r>
              <a:rPr lang="ru-RU" b="1" dirty="0"/>
              <a:t> района"  </a:t>
            </a:r>
            <a:r>
              <a:rPr lang="ru-RU" b="1" u="sng" dirty="0">
                <a:hlinkClick r:id="rId2"/>
              </a:rPr>
              <a:t>https://</a:t>
            </a:r>
            <a:r>
              <a:rPr lang="ru-RU" b="1" u="sng" dirty="0" smtClean="0">
                <a:hlinkClick r:id="rId2"/>
              </a:rPr>
              <a:t>vk.com/club193576694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4" t="18757" r="24810"/>
          <a:stretch/>
        </p:blipFill>
        <p:spPr bwMode="auto">
          <a:xfrm>
            <a:off x="611560" y="779769"/>
            <a:ext cx="5150127" cy="562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69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2027</TotalTime>
  <Words>513</Words>
  <Application>Microsoft Office PowerPoint</Application>
  <PresentationFormat>Экран (4:3)</PresentationFormat>
  <Paragraphs>120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Меры по совершенствованию системы  профориентационной работы с обучающимися  ОО</vt:lpstr>
      <vt:lpstr>Обучение в профильных классах</vt:lpstr>
      <vt:lpstr>Презентация PowerPoint</vt:lpstr>
      <vt:lpstr>Презентация PowerPoint</vt:lpstr>
      <vt:lpstr>Презентация PowerPoint</vt:lpstr>
      <vt:lpstr>Площадка «Образование»,  11.11.2021</vt:lpstr>
      <vt:lpstr>Презентация PowerPoint</vt:lpstr>
      <vt:lpstr>Конкурсы профмастерства</vt:lpstr>
      <vt:lpstr>Устьянские вкусноговорки</vt:lpstr>
      <vt:lpstr>Презентация PowerPoint</vt:lpstr>
      <vt:lpstr> Региональный чемпионат «BabySkills» среди воспитанников ДОО Архангельской области</vt:lpstr>
      <vt:lpstr>Целевое обучение</vt:lpstr>
      <vt:lpstr>Определение 11 классников</vt:lpstr>
      <vt:lpstr>Определение   9 классников</vt:lpstr>
      <vt:lpstr>1.4. Система работы по самоопределению и профессиональной ориентации обучающихся</vt:lpstr>
      <vt:lpstr>Задачи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125</cp:revision>
  <dcterms:created xsi:type="dcterms:W3CDTF">2019-12-25T05:58:32Z</dcterms:created>
  <dcterms:modified xsi:type="dcterms:W3CDTF">2022-02-18T11:30:23Z</dcterms:modified>
</cp:coreProperties>
</file>